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
      <p:font typeface="Lato"/>
      <p:regular r:id="rId26"/>
      <p:bold r:id="rId27"/>
      <p:italic r:id="rId28"/>
      <p:boldItalic r:id="rId29"/>
    </p:embeddedFont>
    <p:embeddedFont>
      <p:font typeface="Average"/>
      <p:regular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Average-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2b96efcce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2b96efcce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2b37857aa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2b37857aa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2b37857aa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2b37857aa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f8799739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f8799739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2b96efcce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2b96efcce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2b96efcce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2b96efcce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2b96efcce5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2b96efcce5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2b96efcce5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2b96efcce5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2b96efcce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2b96efcce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13.jpg"/><Relationship Id="rId5" Type="http://schemas.openxmlformats.org/officeDocument/2006/relationships/image" Target="../media/image11.jpg"/><Relationship Id="rId6"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4.jpg"/><Relationship Id="rId4" Type="http://schemas.openxmlformats.org/officeDocument/2006/relationships/image" Target="../media/image20.jpg"/><Relationship Id="rId9" Type="http://schemas.openxmlformats.org/officeDocument/2006/relationships/image" Target="../media/image5.png"/><Relationship Id="rId5" Type="http://schemas.openxmlformats.org/officeDocument/2006/relationships/image" Target="../media/image17.jpg"/><Relationship Id="rId6" Type="http://schemas.openxmlformats.org/officeDocument/2006/relationships/image" Target="../media/image12.jpg"/><Relationship Id="rId7" Type="http://schemas.openxmlformats.org/officeDocument/2006/relationships/image" Target="../media/image19.jpg"/><Relationship Id="rId8"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8.jp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922775" y="992850"/>
            <a:ext cx="6420000" cy="15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600"/>
              <a:t>Smart </a:t>
            </a:r>
            <a:r>
              <a:rPr b="1" lang="en-GB" sz="3600"/>
              <a:t>Construction Management System</a:t>
            </a:r>
            <a:endParaRPr b="1" sz="3600"/>
          </a:p>
        </p:txBody>
      </p:sp>
      <p:sp>
        <p:nvSpPr>
          <p:cNvPr id="229" name="Google Shape;229;p17"/>
          <p:cNvSpPr txBox="1"/>
          <p:nvPr>
            <p:ph idx="1" type="subTitle"/>
          </p:nvPr>
        </p:nvSpPr>
        <p:spPr>
          <a:xfrm>
            <a:off x="4397425" y="2341975"/>
            <a:ext cx="3470700" cy="1702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600"/>
              <a:t>Proudly presented by </a:t>
            </a:r>
            <a:r>
              <a:rPr b="1" lang="en-GB" sz="1600"/>
              <a:t>Group 3:  </a:t>
            </a:r>
            <a:endParaRPr b="1" sz="1600"/>
          </a:p>
          <a:p>
            <a:pPr indent="0" lvl="0" marL="0" rtl="0" algn="ctr">
              <a:lnSpc>
                <a:spcPct val="115000"/>
              </a:lnSpc>
              <a:spcBef>
                <a:spcPts val="1600"/>
              </a:spcBef>
              <a:spcAft>
                <a:spcPts val="0"/>
              </a:spcAft>
              <a:buNone/>
            </a:pPr>
            <a:r>
              <a:rPr b="1" lang="en-GB"/>
              <a:t>Zun Khet Wai - 6514552552</a:t>
            </a:r>
            <a:endParaRPr b="1"/>
          </a:p>
          <a:p>
            <a:pPr indent="0" lvl="0" marL="0" rtl="0" algn="ctr">
              <a:lnSpc>
                <a:spcPct val="115000"/>
              </a:lnSpc>
              <a:spcBef>
                <a:spcPts val="0"/>
              </a:spcBef>
              <a:spcAft>
                <a:spcPts val="0"/>
              </a:spcAft>
              <a:buNone/>
            </a:pPr>
            <a:r>
              <a:rPr b="1" lang="en-GB"/>
              <a:t>Adnan Ali - 6522040531</a:t>
            </a:r>
            <a:endParaRPr b="1"/>
          </a:p>
          <a:p>
            <a:pPr indent="0" lvl="0" marL="0" rtl="0" algn="ctr">
              <a:lnSpc>
                <a:spcPct val="115000"/>
              </a:lnSpc>
              <a:spcBef>
                <a:spcPts val="0"/>
              </a:spcBef>
              <a:spcAft>
                <a:spcPts val="0"/>
              </a:spcAft>
              <a:buNone/>
            </a:pPr>
            <a:r>
              <a:rPr b="1" lang="en-GB"/>
              <a:t>Rohan Prasad Gupta - 6522040549</a:t>
            </a:r>
            <a:endParaRPr b="1"/>
          </a:p>
          <a:p>
            <a:pPr indent="0" lvl="0" marL="0" rtl="0" algn="ctr">
              <a:lnSpc>
                <a:spcPct val="115000"/>
              </a:lnSpc>
              <a:spcBef>
                <a:spcPts val="0"/>
              </a:spcBef>
              <a:spcAft>
                <a:spcPts val="0"/>
              </a:spcAft>
              <a:buNone/>
            </a:pPr>
            <a:r>
              <a:rPr b="1" lang="en-GB"/>
              <a:t>Hay Man Htun - 6514552498</a:t>
            </a:r>
            <a:endParaRPr b="1"/>
          </a:p>
          <a:p>
            <a:pPr indent="0" lvl="0" marL="0" rtl="0" algn="ctr">
              <a:lnSpc>
                <a:spcPct val="115000"/>
              </a:lnSpc>
              <a:spcBef>
                <a:spcPts val="0"/>
              </a:spcBef>
              <a:spcAft>
                <a:spcPts val="0"/>
              </a:spcAft>
              <a:buNone/>
            </a:pPr>
            <a:r>
              <a:rPr b="1" lang="en-GB"/>
              <a:t>Kyaw Maung Maung Thwin  - 6522040648</a:t>
            </a:r>
            <a:endParaRPr b="1"/>
          </a:p>
          <a:p>
            <a:pPr indent="0" lvl="0" marL="0" rtl="0" algn="l">
              <a:lnSpc>
                <a:spcPct val="115000"/>
              </a:lnSpc>
              <a:spcBef>
                <a:spcPts val="0"/>
              </a:spcBef>
              <a:spcAft>
                <a:spcPts val="0"/>
              </a:spcAft>
              <a:buNone/>
            </a:pPr>
            <a:r>
              <a:t/>
            </a:r>
            <a:endParaRPr/>
          </a:p>
          <a:p>
            <a:pPr indent="0" lvl="0" marL="0" rtl="0" algn="l">
              <a:lnSpc>
                <a:spcPct val="115000"/>
              </a:lnSpc>
              <a:spcBef>
                <a:spcPts val="1600"/>
              </a:spcBef>
              <a:spcAft>
                <a:spcPts val="1600"/>
              </a:spcAft>
              <a:buNone/>
            </a:pPr>
            <a:r>
              <a:t/>
            </a:r>
            <a:endParaRPr/>
          </a:p>
        </p:txBody>
      </p:sp>
      <p:pic>
        <p:nvPicPr>
          <p:cNvPr id="230" name="Google Shape;230;p17"/>
          <p:cNvPicPr preferRelativeResize="0"/>
          <p:nvPr/>
        </p:nvPicPr>
        <p:blipFill>
          <a:blip r:embed="rId3">
            <a:alphaModFix/>
          </a:blip>
          <a:stretch>
            <a:fillRect/>
          </a:stretch>
        </p:blipFill>
        <p:spPr>
          <a:xfrm>
            <a:off x="5986250" y="4120375"/>
            <a:ext cx="3146650" cy="1055450"/>
          </a:xfrm>
          <a:prstGeom prst="rect">
            <a:avLst/>
          </a:prstGeom>
          <a:noFill/>
          <a:ln>
            <a:noFill/>
          </a:ln>
        </p:spPr>
      </p:pic>
      <p:pic>
        <p:nvPicPr>
          <p:cNvPr id="231" name="Google Shape;231;p17"/>
          <p:cNvPicPr preferRelativeResize="0"/>
          <p:nvPr/>
        </p:nvPicPr>
        <p:blipFill>
          <a:blip r:embed="rId4">
            <a:alphaModFix/>
          </a:blip>
          <a:stretch>
            <a:fillRect/>
          </a:stretch>
        </p:blipFill>
        <p:spPr>
          <a:xfrm>
            <a:off x="5316625" y="171825"/>
            <a:ext cx="1180900" cy="1055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26"/>
          <p:cNvPicPr preferRelativeResize="0"/>
          <p:nvPr/>
        </p:nvPicPr>
        <p:blipFill>
          <a:blip r:embed="rId3">
            <a:alphaModFix/>
          </a:blip>
          <a:stretch>
            <a:fillRect/>
          </a:stretch>
        </p:blipFill>
        <p:spPr>
          <a:xfrm>
            <a:off x="0" y="0"/>
            <a:ext cx="1180900" cy="1055450"/>
          </a:xfrm>
          <a:prstGeom prst="rect">
            <a:avLst/>
          </a:prstGeom>
          <a:noFill/>
          <a:ln>
            <a:noFill/>
          </a:ln>
        </p:spPr>
      </p:pic>
      <p:sp>
        <p:nvSpPr>
          <p:cNvPr id="346" name="Google Shape;346;p26"/>
          <p:cNvSpPr/>
          <p:nvPr/>
        </p:nvSpPr>
        <p:spPr>
          <a:xfrm>
            <a:off x="1501400" y="337025"/>
            <a:ext cx="7248000" cy="4685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 name="Google Shape;347;p26"/>
          <p:cNvPicPr preferRelativeResize="0"/>
          <p:nvPr/>
        </p:nvPicPr>
        <p:blipFill>
          <a:blip r:embed="rId4">
            <a:alphaModFix/>
          </a:blip>
          <a:stretch>
            <a:fillRect/>
          </a:stretch>
        </p:blipFill>
        <p:spPr>
          <a:xfrm>
            <a:off x="1180900" y="225275"/>
            <a:ext cx="7506079" cy="4838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7"/>
          <p:cNvSpPr txBox="1"/>
          <p:nvPr>
            <p:ph type="title"/>
          </p:nvPr>
        </p:nvSpPr>
        <p:spPr>
          <a:xfrm>
            <a:off x="1297500" y="393750"/>
            <a:ext cx="73284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 Hardware</a:t>
            </a:r>
            <a:endParaRPr/>
          </a:p>
        </p:txBody>
      </p:sp>
      <p:sp>
        <p:nvSpPr>
          <p:cNvPr id="353" name="Google Shape;353;p27"/>
          <p:cNvSpPr txBox="1"/>
          <p:nvPr>
            <p:ph idx="1" type="body"/>
          </p:nvPr>
        </p:nvSpPr>
        <p:spPr>
          <a:xfrm>
            <a:off x="404525" y="1433525"/>
            <a:ext cx="8423700" cy="31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04800" lvl="0" marL="457200" rtl="0" algn="l">
              <a:spcBef>
                <a:spcPts val="1600"/>
              </a:spcBef>
              <a:spcAft>
                <a:spcPts val="0"/>
              </a:spcAft>
              <a:buClr>
                <a:schemeClr val="lt1"/>
              </a:buClr>
              <a:buSzPts val="1200"/>
              <a:buFont typeface="Arial"/>
              <a:buAutoNum type="arabicPeriod"/>
            </a:pPr>
            <a:r>
              <a:rPr lang="en-GB" sz="1200">
                <a:latin typeface="Arial"/>
                <a:ea typeface="Arial"/>
                <a:cs typeface="Arial"/>
                <a:sym typeface="Arial"/>
              </a:rPr>
              <a:t>Libraries and Tools Used:</a:t>
            </a:r>
            <a:endParaRPr sz="1200">
              <a:latin typeface="Arial"/>
              <a:ea typeface="Arial"/>
              <a:cs typeface="Arial"/>
              <a:sym typeface="Arial"/>
            </a:endParaRPr>
          </a:p>
          <a:p>
            <a:pPr indent="-304800" lvl="1" marL="914400" rtl="0" algn="l">
              <a:spcBef>
                <a:spcPts val="0"/>
              </a:spcBef>
              <a:spcAft>
                <a:spcPts val="0"/>
              </a:spcAft>
              <a:buClr>
                <a:schemeClr val="lt1"/>
              </a:buClr>
              <a:buSzPts val="1200"/>
              <a:buFont typeface="Arial"/>
              <a:buChar char="●"/>
            </a:pPr>
            <a:r>
              <a:rPr lang="en-GB" sz="1200">
                <a:latin typeface="Arial"/>
                <a:ea typeface="Arial"/>
                <a:cs typeface="Arial"/>
                <a:sym typeface="Arial"/>
              </a:rPr>
              <a:t>ArduinoJson: A library for encoding and decoding JSON documents</a:t>
            </a:r>
            <a:endParaRPr sz="1200">
              <a:latin typeface="Arial"/>
              <a:ea typeface="Arial"/>
              <a:cs typeface="Arial"/>
              <a:sym typeface="Arial"/>
            </a:endParaRPr>
          </a:p>
          <a:p>
            <a:pPr indent="-304800" lvl="1" marL="914400" rtl="0" algn="l">
              <a:spcBef>
                <a:spcPts val="0"/>
              </a:spcBef>
              <a:spcAft>
                <a:spcPts val="0"/>
              </a:spcAft>
              <a:buClr>
                <a:schemeClr val="lt1"/>
              </a:buClr>
              <a:buSzPts val="1200"/>
              <a:buFont typeface="Arial"/>
              <a:buChar char="●"/>
            </a:pPr>
            <a:r>
              <a:rPr lang="en-GB" sz="1200">
                <a:latin typeface="Arial"/>
                <a:ea typeface="Arial"/>
                <a:cs typeface="Arial"/>
                <a:sym typeface="Arial"/>
              </a:rPr>
              <a:t>U8g2lib: A library for controlling monochrome OLED displays</a:t>
            </a:r>
            <a:endParaRPr sz="1200">
              <a:latin typeface="Arial"/>
              <a:ea typeface="Arial"/>
              <a:cs typeface="Arial"/>
              <a:sym typeface="Arial"/>
            </a:endParaRPr>
          </a:p>
          <a:p>
            <a:pPr indent="-304800" lvl="1" marL="914400" rtl="0" algn="l">
              <a:spcBef>
                <a:spcPts val="0"/>
              </a:spcBef>
              <a:spcAft>
                <a:spcPts val="0"/>
              </a:spcAft>
              <a:buClr>
                <a:schemeClr val="lt1"/>
              </a:buClr>
              <a:buSzPts val="1200"/>
              <a:buFont typeface="Arial"/>
              <a:buChar char="●"/>
            </a:pPr>
            <a:r>
              <a:rPr lang="en-GB" sz="1200">
                <a:latin typeface="Arial"/>
                <a:ea typeface="Arial"/>
                <a:cs typeface="Arial"/>
                <a:sym typeface="Arial"/>
              </a:rPr>
              <a:t>NTPClient: A library for handling NTP (Network Time Protocol) to get the current time</a:t>
            </a:r>
            <a:endParaRPr sz="1200">
              <a:latin typeface="Arial"/>
              <a:ea typeface="Arial"/>
              <a:cs typeface="Arial"/>
              <a:sym typeface="Arial"/>
            </a:endParaRPr>
          </a:p>
          <a:p>
            <a:pPr indent="-304800" lvl="1" marL="914400" rtl="0" algn="l">
              <a:spcBef>
                <a:spcPts val="0"/>
              </a:spcBef>
              <a:spcAft>
                <a:spcPts val="0"/>
              </a:spcAft>
              <a:buClr>
                <a:schemeClr val="lt1"/>
              </a:buClr>
              <a:buSzPts val="1200"/>
              <a:buFont typeface="Arial"/>
              <a:buChar char="●"/>
            </a:pPr>
            <a:r>
              <a:rPr lang="en-GB" sz="1200">
                <a:latin typeface="Arial"/>
                <a:ea typeface="Arial"/>
                <a:cs typeface="Arial"/>
                <a:sym typeface="Arial"/>
              </a:rPr>
              <a:t>WiFi, WiFiUDP, and HTTPClient: Libraries for managing Wi-Fi connections and HTTP requests</a:t>
            </a:r>
            <a:endParaRPr sz="1200">
              <a:latin typeface="Arial"/>
              <a:ea typeface="Arial"/>
              <a:cs typeface="Arial"/>
              <a:sym typeface="Arial"/>
            </a:endParaRPr>
          </a:p>
          <a:p>
            <a:pPr indent="0" lvl="0" marL="914400" rtl="0" algn="l">
              <a:spcBef>
                <a:spcPts val="1200"/>
              </a:spcBef>
              <a:spcAft>
                <a:spcPts val="0"/>
              </a:spcAft>
              <a:buNone/>
            </a:pPr>
            <a:r>
              <a:t/>
            </a:r>
            <a:endParaRPr sz="1200">
              <a:latin typeface="Arial"/>
              <a:ea typeface="Arial"/>
              <a:cs typeface="Arial"/>
              <a:sym typeface="Arial"/>
            </a:endParaRPr>
          </a:p>
          <a:p>
            <a:pPr indent="-304800" lvl="0" marL="457200" rtl="0" algn="l">
              <a:spcBef>
                <a:spcPts val="1200"/>
              </a:spcBef>
              <a:spcAft>
                <a:spcPts val="0"/>
              </a:spcAft>
              <a:buClr>
                <a:schemeClr val="lt1"/>
              </a:buClr>
              <a:buSzPts val="1200"/>
              <a:buFont typeface="Arial"/>
              <a:buAutoNum type="arabicPeriod"/>
            </a:pPr>
            <a:r>
              <a:rPr lang="en-GB" sz="1200">
                <a:latin typeface="Arial"/>
                <a:ea typeface="Arial"/>
                <a:cs typeface="Arial"/>
                <a:sym typeface="Arial"/>
              </a:rPr>
              <a:t>Pin Configuration:</a:t>
            </a:r>
            <a:endParaRPr sz="1200">
              <a:latin typeface="Arial"/>
              <a:ea typeface="Arial"/>
              <a:cs typeface="Arial"/>
              <a:sym typeface="Arial"/>
            </a:endParaRPr>
          </a:p>
          <a:p>
            <a:pPr indent="-304800" lvl="1" marL="914400" rtl="0" algn="l">
              <a:spcBef>
                <a:spcPts val="0"/>
              </a:spcBef>
              <a:spcAft>
                <a:spcPts val="0"/>
              </a:spcAft>
              <a:buClr>
                <a:schemeClr val="lt1"/>
              </a:buClr>
              <a:buSzPts val="1200"/>
              <a:buFont typeface="Arial"/>
              <a:buChar char="●"/>
            </a:pPr>
            <a:r>
              <a:rPr lang="en-GB" sz="1200">
                <a:latin typeface="Arial"/>
                <a:ea typeface="Arial"/>
                <a:cs typeface="Arial"/>
                <a:sym typeface="Arial"/>
              </a:rPr>
              <a:t>Button: Connected to pin 0</a:t>
            </a:r>
            <a:endParaRPr sz="1200">
              <a:latin typeface="Arial"/>
              <a:ea typeface="Arial"/>
              <a:cs typeface="Arial"/>
              <a:sym typeface="Arial"/>
            </a:endParaRPr>
          </a:p>
          <a:p>
            <a:pPr indent="-304800" lvl="1" marL="914400" rtl="0" algn="l">
              <a:spcBef>
                <a:spcPts val="0"/>
              </a:spcBef>
              <a:spcAft>
                <a:spcPts val="0"/>
              </a:spcAft>
              <a:buClr>
                <a:schemeClr val="lt1"/>
              </a:buClr>
              <a:buSzPts val="1200"/>
              <a:buFont typeface="Arial"/>
              <a:buChar char="●"/>
            </a:pPr>
            <a:r>
              <a:rPr lang="en-GB" sz="1200">
                <a:latin typeface="Arial"/>
                <a:ea typeface="Arial"/>
                <a:cs typeface="Arial"/>
                <a:sym typeface="Arial"/>
              </a:rPr>
              <a:t>OLED Display: SDA connected to pin 4, SCL connected to pin 15, and RST connected to pin 16</a:t>
            </a:r>
            <a:endParaRPr sz="1200">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8"/>
          <p:cNvSpPr txBox="1"/>
          <p:nvPr>
            <p:ph idx="1" type="body"/>
          </p:nvPr>
        </p:nvSpPr>
        <p:spPr>
          <a:xfrm>
            <a:off x="340750" y="2622150"/>
            <a:ext cx="8358600" cy="2415900"/>
          </a:xfrm>
          <a:prstGeom prst="rect">
            <a:avLst/>
          </a:prstGeom>
        </p:spPr>
        <p:txBody>
          <a:bodyPr anchorCtr="0" anchor="t" bIns="91425" lIns="91425" spcFirstLastPara="1" rIns="91425" wrap="square" tIns="91425">
            <a:noAutofit/>
          </a:bodyPr>
          <a:lstStyle/>
          <a:p>
            <a:pPr indent="0" lvl="0" marL="457200" rtl="0" algn="l">
              <a:spcBef>
                <a:spcPts val="1200"/>
              </a:spcBef>
              <a:spcAft>
                <a:spcPts val="0"/>
              </a:spcAft>
              <a:buNone/>
            </a:pPr>
            <a:r>
              <a:rPr lang="en-GB">
                <a:latin typeface="Arial"/>
                <a:ea typeface="Arial"/>
                <a:cs typeface="Arial"/>
                <a:sym typeface="Arial"/>
              </a:rPr>
              <a:t>System Architecture:</a:t>
            </a:r>
            <a:endParaRPr>
              <a:latin typeface="Arial"/>
              <a:ea typeface="Arial"/>
              <a:cs typeface="Arial"/>
              <a:sym typeface="Arial"/>
            </a:endParaRPr>
          </a:p>
          <a:p>
            <a:pPr indent="-311150" lvl="1" marL="914400" rtl="0" algn="l">
              <a:spcBef>
                <a:spcPts val="1200"/>
              </a:spcBef>
              <a:spcAft>
                <a:spcPts val="0"/>
              </a:spcAft>
              <a:buClr>
                <a:schemeClr val="lt1"/>
              </a:buClr>
              <a:buSzPts val="1300"/>
              <a:buFont typeface="Arial"/>
              <a:buChar char="●"/>
            </a:pPr>
            <a:r>
              <a:rPr lang="en-GB" sz="1300">
                <a:latin typeface="Arial"/>
                <a:ea typeface="Arial"/>
                <a:cs typeface="Arial"/>
                <a:sym typeface="Arial"/>
              </a:rPr>
              <a:t>The system connects to </a:t>
            </a:r>
            <a:r>
              <a:rPr lang="en-GB" sz="1300">
                <a:latin typeface="Arial"/>
                <a:ea typeface="Arial"/>
                <a:cs typeface="Arial"/>
                <a:sym typeface="Arial"/>
              </a:rPr>
              <a:t>Wifi</a:t>
            </a:r>
            <a:r>
              <a:rPr lang="en-GB" sz="1300">
                <a:latin typeface="Arial"/>
                <a:ea typeface="Arial"/>
                <a:cs typeface="Arial"/>
                <a:sym typeface="Arial"/>
              </a:rPr>
              <a:t> and obtains the current time using NTP.</a:t>
            </a:r>
            <a:endParaRPr sz="1300">
              <a:latin typeface="Arial"/>
              <a:ea typeface="Arial"/>
              <a:cs typeface="Arial"/>
              <a:sym typeface="Arial"/>
            </a:endParaRPr>
          </a:p>
          <a:p>
            <a:pPr indent="-311150" lvl="1" marL="914400" rtl="0" algn="l">
              <a:spcBef>
                <a:spcPts val="0"/>
              </a:spcBef>
              <a:spcAft>
                <a:spcPts val="0"/>
              </a:spcAft>
              <a:buClr>
                <a:schemeClr val="lt1"/>
              </a:buClr>
              <a:buSzPts val="1300"/>
              <a:buFont typeface="Arial"/>
              <a:buChar char="●"/>
            </a:pPr>
            <a:r>
              <a:rPr lang="en-GB" sz="1300">
                <a:latin typeface="Arial"/>
                <a:ea typeface="Arial"/>
                <a:cs typeface="Arial"/>
                <a:sym typeface="Arial"/>
              </a:rPr>
              <a:t>It displays the current time on the OLED display.</a:t>
            </a:r>
            <a:endParaRPr sz="1300">
              <a:latin typeface="Arial"/>
              <a:ea typeface="Arial"/>
              <a:cs typeface="Arial"/>
              <a:sym typeface="Arial"/>
            </a:endParaRPr>
          </a:p>
          <a:p>
            <a:pPr indent="-311150" lvl="1" marL="914400" rtl="0" algn="l">
              <a:spcBef>
                <a:spcPts val="0"/>
              </a:spcBef>
              <a:spcAft>
                <a:spcPts val="0"/>
              </a:spcAft>
              <a:buClr>
                <a:schemeClr val="lt1"/>
              </a:buClr>
              <a:buSzPts val="1300"/>
              <a:buFont typeface="Arial"/>
              <a:buChar char="●"/>
            </a:pPr>
            <a:r>
              <a:rPr lang="en-GB" sz="1300">
                <a:latin typeface="Arial"/>
                <a:ea typeface="Arial"/>
                <a:cs typeface="Arial"/>
                <a:sym typeface="Arial"/>
              </a:rPr>
              <a:t>When the button is pressed, it sends an emergency signal to the Django API with the current latitude and longitude.</a:t>
            </a:r>
            <a:endParaRPr sz="1300">
              <a:latin typeface="Arial"/>
              <a:ea typeface="Arial"/>
              <a:cs typeface="Arial"/>
              <a:sym typeface="Arial"/>
            </a:endParaRPr>
          </a:p>
          <a:p>
            <a:pPr indent="-311150" lvl="1" marL="914400" rtl="0" algn="l">
              <a:spcBef>
                <a:spcPts val="0"/>
              </a:spcBef>
              <a:spcAft>
                <a:spcPts val="0"/>
              </a:spcAft>
              <a:buClr>
                <a:schemeClr val="lt1"/>
              </a:buClr>
              <a:buSzPts val="1300"/>
              <a:buFont typeface="Arial"/>
              <a:buChar char="●"/>
            </a:pPr>
            <a:r>
              <a:rPr lang="en-GB" sz="1300">
                <a:latin typeface="Arial"/>
                <a:ea typeface="Arial"/>
                <a:cs typeface="Arial"/>
                <a:sym typeface="Arial"/>
              </a:rPr>
              <a:t>The OLED display shows the status of the emergency signal (e.g., "Fire Alarm reported").</a:t>
            </a:r>
            <a:endParaRPr sz="1300">
              <a:latin typeface="Arial"/>
              <a:ea typeface="Arial"/>
              <a:cs typeface="Arial"/>
              <a:sym typeface="Arial"/>
            </a:endParaRPr>
          </a:p>
          <a:p>
            <a:pPr indent="0" lvl="0" marL="0" rtl="0" algn="l">
              <a:spcBef>
                <a:spcPts val="1200"/>
              </a:spcBef>
              <a:spcAft>
                <a:spcPts val="1600"/>
              </a:spcAft>
              <a:buNone/>
            </a:pPr>
            <a:r>
              <a:t/>
            </a:r>
            <a:endParaRPr sz="1400"/>
          </a:p>
        </p:txBody>
      </p:sp>
      <p:sp>
        <p:nvSpPr>
          <p:cNvPr id="359" name="Google Shape;359;p28"/>
          <p:cNvSpPr txBox="1"/>
          <p:nvPr>
            <p:ph idx="1" type="body"/>
          </p:nvPr>
        </p:nvSpPr>
        <p:spPr>
          <a:xfrm>
            <a:off x="652875" y="102600"/>
            <a:ext cx="8358600" cy="2229600"/>
          </a:xfrm>
          <a:prstGeom prst="rect">
            <a:avLst/>
          </a:prstGeom>
        </p:spPr>
        <p:txBody>
          <a:bodyPr anchorCtr="0" anchor="t" bIns="91425" lIns="91425" spcFirstLastPara="1" rIns="91425" wrap="square" tIns="91425">
            <a:noAutofit/>
          </a:bodyPr>
          <a:lstStyle/>
          <a:p>
            <a:pPr indent="0" lvl="0" marL="457200" rtl="0" algn="l">
              <a:lnSpc>
                <a:spcPct val="100000"/>
              </a:lnSpc>
              <a:spcBef>
                <a:spcPts val="1200"/>
              </a:spcBef>
              <a:spcAft>
                <a:spcPts val="0"/>
              </a:spcAft>
              <a:buNone/>
            </a:pPr>
            <a:r>
              <a:rPr lang="en-GB" sz="1400">
                <a:latin typeface="Arial"/>
                <a:ea typeface="Arial"/>
                <a:cs typeface="Arial"/>
                <a:sym typeface="Arial"/>
              </a:rPr>
              <a:t>ESP 32 + GPS module</a:t>
            </a:r>
            <a:endParaRPr sz="1400">
              <a:latin typeface="Arial"/>
              <a:ea typeface="Arial"/>
              <a:cs typeface="Arial"/>
              <a:sym typeface="Arial"/>
            </a:endParaRPr>
          </a:p>
          <a:p>
            <a:pPr indent="0" lvl="0" marL="0" rtl="0" algn="l">
              <a:spcBef>
                <a:spcPts val="1200"/>
              </a:spcBef>
              <a:spcAft>
                <a:spcPts val="0"/>
              </a:spcAft>
              <a:buNone/>
            </a:pPr>
            <a:r>
              <a:rPr lang="en-GB" sz="1100">
                <a:latin typeface="Arial"/>
                <a:ea typeface="Arial"/>
                <a:cs typeface="Arial"/>
                <a:sym typeface="Arial"/>
              </a:rPr>
              <a:t>              System Architecture:</a:t>
            </a:r>
            <a:endParaRPr sz="1100">
              <a:latin typeface="Arial"/>
              <a:ea typeface="Arial"/>
              <a:cs typeface="Arial"/>
              <a:sym typeface="Arial"/>
            </a:endParaRPr>
          </a:p>
          <a:p>
            <a:pPr indent="-304800" lvl="1" marL="914400" rtl="0" algn="l">
              <a:spcBef>
                <a:spcPts val="1200"/>
              </a:spcBef>
              <a:spcAft>
                <a:spcPts val="0"/>
              </a:spcAft>
              <a:buClr>
                <a:schemeClr val="lt1"/>
              </a:buClr>
              <a:buSzPts val="1200"/>
              <a:buFont typeface="Arial"/>
              <a:buChar char="●"/>
            </a:pPr>
            <a:r>
              <a:rPr lang="en-GB" sz="1200">
                <a:latin typeface="Arial"/>
                <a:ea typeface="Arial"/>
                <a:cs typeface="Arial"/>
                <a:sym typeface="Arial"/>
              </a:rPr>
              <a:t>The system connects to Wi-Fi and reads GPS data from a GPS module.</a:t>
            </a:r>
            <a:endParaRPr sz="1200">
              <a:latin typeface="Arial"/>
              <a:ea typeface="Arial"/>
              <a:cs typeface="Arial"/>
              <a:sym typeface="Arial"/>
            </a:endParaRPr>
          </a:p>
          <a:p>
            <a:pPr indent="-304800" lvl="1" marL="914400" rtl="0" algn="l">
              <a:spcBef>
                <a:spcPts val="0"/>
              </a:spcBef>
              <a:spcAft>
                <a:spcPts val="0"/>
              </a:spcAft>
              <a:buClr>
                <a:schemeClr val="lt1"/>
              </a:buClr>
              <a:buSzPts val="1200"/>
              <a:buFont typeface="Arial"/>
              <a:buChar char="●"/>
            </a:pPr>
            <a:r>
              <a:rPr lang="en-GB" sz="1200">
                <a:latin typeface="Arial"/>
                <a:ea typeface="Arial"/>
                <a:cs typeface="Arial"/>
                <a:sym typeface="Arial"/>
              </a:rPr>
              <a:t>It checks the button state and sends location data to the Django API every 3 minutes or when the button is pressed.</a:t>
            </a:r>
            <a:endParaRPr sz="1200">
              <a:latin typeface="Arial"/>
              <a:ea typeface="Arial"/>
              <a:cs typeface="Arial"/>
              <a:sym typeface="Arial"/>
            </a:endParaRPr>
          </a:p>
          <a:p>
            <a:pPr indent="-304800" lvl="1" marL="914400" rtl="0" algn="l">
              <a:spcBef>
                <a:spcPts val="0"/>
              </a:spcBef>
              <a:spcAft>
                <a:spcPts val="0"/>
              </a:spcAft>
              <a:buClr>
                <a:schemeClr val="lt1"/>
              </a:buClr>
              <a:buSzPts val="1200"/>
              <a:buFont typeface="Arial"/>
              <a:buChar char="●"/>
            </a:pPr>
            <a:r>
              <a:rPr lang="en-GB" sz="1200">
                <a:latin typeface="Arial"/>
                <a:ea typeface="Arial"/>
                <a:cs typeface="Arial"/>
                <a:sym typeface="Arial"/>
              </a:rPr>
              <a:t>The emergency_case parameter is included in the API request based on the button state (1 for emergency when the button is pressed, 0 for regular updates).</a:t>
            </a:r>
            <a:endParaRPr sz="1200">
              <a:latin typeface="Arial"/>
              <a:ea typeface="Arial"/>
              <a:cs typeface="Arial"/>
              <a:sym typeface="Arial"/>
            </a:endParaRPr>
          </a:p>
          <a:p>
            <a:pPr indent="0" lvl="0" marL="914400" rtl="0" algn="l">
              <a:lnSpc>
                <a:spcPct val="100000"/>
              </a:lnSpc>
              <a:spcBef>
                <a:spcPts val="1200"/>
              </a:spcBef>
              <a:spcAft>
                <a:spcPts val="0"/>
              </a:spcAft>
              <a:buNone/>
            </a:pPr>
            <a:r>
              <a:t/>
            </a:r>
            <a:endParaRPr sz="1400">
              <a:latin typeface="Arial"/>
              <a:ea typeface="Arial"/>
              <a:cs typeface="Arial"/>
              <a:sym typeface="Arial"/>
            </a:endParaRPr>
          </a:p>
          <a:p>
            <a:pPr indent="0" lvl="0" marL="0" rtl="0" algn="l">
              <a:lnSpc>
                <a:spcPct val="100000"/>
              </a:lnSpc>
              <a:spcBef>
                <a:spcPts val="1200"/>
              </a:spcBef>
              <a:spcAft>
                <a:spcPts val="0"/>
              </a:spcAft>
              <a:buNone/>
            </a:pPr>
            <a:r>
              <a:t/>
            </a:r>
            <a:endParaRPr sz="1500">
              <a:solidFill>
                <a:srgbClr val="000000"/>
              </a:solidFill>
              <a:latin typeface="Arial"/>
              <a:ea typeface="Arial"/>
              <a:cs typeface="Arial"/>
              <a:sym typeface="Arial"/>
            </a:endParaRPr>
          </a:p>
          <a:p>
            <a:pPr indent="0" lvl="0" marL="0" rtl="0" algn="l">
              <a:spcBef>
                <a:spcPts val="1200"/>
              </a:spcBef>
              <a:spcAft>
                <a:spcPts val="1200"/>
              </a:spcAft>
              <a:buNone/>
            </a:pPr>
            <a:r>
              <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9"/>
          <p:cNvSpPr txBox="1"/>
          <p:nvPr>
            <p:ph type="title"/>
          </p:nvPr>
        </p:nvSpPr>
        <p:spPr>
          <a:xfrm>
            <a:off x="1162150" y="896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Dashboard</a:t>
            </a:r>
            <a:endParaRPr/>
          </a:p>
        </p:txBody>
      </p:sp>
      <p:pic>
        <p:nvPicPr>
          <p:cNvPr id="365" name="Google Shape;365;p29"/>
          <p:cNvPicPr preferRelativeResize="0"/>
          <p:nvPr/>
        </p:nvPicPr>
        <p:blipFill>
          <a:blip r:embed="rId3">
            <a:alphaModFix/>
          </a:blip>
          <a:stretch>
            <a:fillRect/>
          </a:stretch>
        </p:blipFill>
        <p:spPr>
          <a:xfrm>
            <a:off x="1300750" y="680950"/>
            <a:ext cx="7603550" cy="4462549"/>
          </a:xfrm>
          <a:prstGeom prst="rect">
            <a:avLst/>
          </a:prstGeom>
          <a:noFill/>
          <a:ln>
            <a:noFill/>
          </a:ln>
        </p:spPr>
      </p:pic>
      <p:pic>
        <p:nvPicPr>
          <p:cNvPr id="366" name="Google Shape;366;p29"/>
          <p:cNvPicPr preferRelativeResize="0"/>
          <p:nvPr/>
        </p:nvPicPr>
        <p:blipFill>
          <a:blip r:embed="rId4">
            <a:alphaModFix/>
          </a:blip>
          <a:stretch>
            <a:fillRect/>
          </a:stretch>
        </p:blipFill>
        <p:spPr>
          <a:xfrm>
            <a:off x="0" y="0"/>
            <a:ext cx="1180900" cy="1055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0"/>
          <p:cNvSpPr txBox="1"/>
          <p:nvPr>
            <p:ph type="title"/>
          </p:nvPr>
        </p:nvSpPr>
        <p:spPr>
          <a:xfrm>
            <a:off x="1457900" y="295551"/>
            <a:ext cx="2304900" cy="64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Fire Alarm case</a:t>
            </a:r>
            <a:endParaRPr/>
          </a:p>
        </p:txBody>
      </p:sp>
      <p:pic>
        <p:nvPicPr>
          <p:cNvPr id="372" name="Google Shape;372;p30"/>
          <p:cNvPicPr preferRelativeResize="0"/>
          <p:nvPr/>
        </p:nvPicPr>
        <p:blipFill rotWithShape="1">
          <a:blip r:embed="rId3">
            <a:alphaModFix/>
          </a:blip>
          <a:srcRect b="23763" l="35262" r="16826" t="0"/>
          <a:stretch/>
        </p:blipFill>
        <p:spPr>
          <a:xfrm rot="-5400000">
            <a:off x="6711412" y="-633988"/>
            <a:ext cx="1400426" cy="2970450"/>
          </a:xfrm>
          <a:prstGeom prst="rect">
            <a:avLst/>
          </a:prstGeom>
          <a:noFill/>
          <a:ln>
            <a:noFill/>
          </a:ln>
        </p:spPr>
      </p:pic>
      <p:pic>
        <p:nvPicPr>
          <p:cNvPr id="373" name="Google Shape;373;p30"/>
          <p:cNvPicPr preferRelativeResize="0"/>
          <p:nvPr/>
        </p:nvPicPr>
        <p:blipFill rotWithShape="1">
          <a:blip r:embed="rId4">
            <a:alphaModFix/>
          </a:blip>
          <a:srcRect b="23248" l="29140" r="22540" t="0"/>
          <a:stretch/>
        </p:blipFill>
        <p:spPr>
          <a:xfrm rot="-5400000">
            <a:off x="6711411" y="2764175"/>
            <a:ext cx="1400426" cy="2965199"/>
          </a:xfrm>
          <a:prstGeom prst="rect">
            <a:avLst/>
          </a:prstGeom>
          <a:noFill/>
          <a:ln>
            <a:noFill/>
          </a:ln>
        </p:spPr>
      </p:pic>
      <p:pic>
        <p:nvPicPr>
          <p:cNvPr id="374" name="Google Shape;374;p30"/>
          <p:cNvPicPr preferRelativeResize="0"/>
          <p:nvPr/>
        </p:nvPicPr>
        <p:blipFill rotWithShape="1">
          <a:blip r:embed="rId5">
            <a:alphaModFix/>
          </a:blip>
          <a:srcRect b="32603" l="0" r="25744" t="26167"/>
          <a:stretch/>
        </p:blipFill>
        <p:spPr>
          <a:xfrm>
            <a:off x="5929025" y="1799191"/>
            <a:ext cx="2965199" cy="1235060"/>
          </a:xfrm>
          <a:prstGeom prst="rect">
            <a:avLst/>
          </a:prstGeom>
          <a:noFill/>
          <a:ln>
            <a:noFill/>
          </a:ln>
        </p:spPr>
      </p:pic>
      <p:sp>
        <p:nvSpPr>
          <p:cNvPr id="375" name="Google Shape;375;p30"/>
          <p:cNvSpPr txBox="1"/>
          <p:nvPr>
            <p:ph type="title"/>
          </p:nvPr>
        </p:nvSpPr>
        <p:spPr>
          <a:xfrm>
            <a:off x="1457900" y="2041500"/>
            <a:ext cx="2743500" cy="1060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Status Fire case</a:t>
            </a:r>
            <a:endParaRPr/>
          </a:p>
          <a:p>
            <a:pPr indent="0" lvl="0" marL="0" rtl="0" algn="l">
              <a:lnSpc>
                <a:spcPct val="115000"/>
              </a:lnSpc>
              <a:spcBef>
                <a:spcPts val="1600"/>
              </a:spcBef>
              <a:spcAft>
                <a:spcPts val="1600"/>
              </a:spcAft>
              <a:buNone/>
            </a:pPr>
            <a:r>
              <a:rPr lang="en-GB"/>
              <a:t>Displayed in ESP32</a:t>
            </a:r>
            <a:endParaRPr/>
          </a:p>
        </p:txBody>
      </p:sp>
      <p:pic>
        <p:nvPicPr>
          <p:cNvPr id="376" name="Google Shape;376;p30"/>
          <p:cNvPicPr preferRelativeResize="0"/>
          <p:nvPr/>
        </p:nvPicPr>
        <p:blipFill>
          <a:blip r:embed="rId6">
            <a:alphaModFix/>
          </a:blip>
          <a:stretch>
            <a:fillRect/>
          </a:stretch>
        </p:blipFill>
        <p:spPr>
          <a:xfrm>
            <a:off x="0" y="0"/>
            <a:ext cx="1180900" cy="1055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1"/>
          <p:cNvSpPr txBox="1"/>
          <p:nvPr>
            <p:ph idx="2" type="title"/>
          </p:nvPr>
        </p:nvSpPr>
        <p:spPr>
          <a:xfrm>
            <a:off x="3069150" y="214565"/>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t>On-Site Testing</a:t>
            </a:r>
            <a:endParaRPr b="1" sz="1500"/>
          </a:p>
        </p:txBody>
      </p:sp>
      <p:sp>
        <p:nvSpPr>
          <p:cNvPr id="382" name="Google Shape;382;p31"/>
          <p:cNvSpPr txBox="1"/>
          <p:nvPr>
            <p:ph type="title"/>
          </p:nvPr>
        </p:nvSpPr>
        <p:spPr>
          <a:xfrm>
            <a:off x="6601950" y="1776925"/>
            <a:ext cx="2542200" cy="51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400">
                <a:solidFill>
                  <a:schemeClr val="accent2"/>
                </a:solidFill>
              </a:rPr>
              <a:t>Outside the coverage</a:t>
            </a:r>
            <a:endParaRPr b="1" sz="1400">
              <a:solidFill>
                <a:schemeClr val="accent2"/>
              </a:solidFill>
            </a:endParaRPr>
          </a:p>
        </p:txBody>
      </p:sp>
      <p:sp>
        <p:nvSpPr>
          <p:cNvPr id="383" name="Google Shape;383;p31"/>
          <p:cNvSpPr txBox="1"/>
          <p:nvPr>
            <p:ph idx="2" type="title"/>
          </p:nvPr>
        </p:nvSpPr>
        <p:spPr>
          <a:xfrm>
            <a:off x="3251900" y="725475"/>
            <a:ext cx="23265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Diagonal </a:t>
            </a:r>
            <a:r>
              <a:rPr lang="en-GB" sz="1500"/>
              <a:t>value assign</a:t>
            </a:r>
            <a:endParaRPr sz="1500"/>
          </a:p>
        </p:txBody>
      </p:sp>
      <p:sp>
        <p:nvSpPr>
          <p:cNvPr id="384" name="Google Shape;384;p31"/>
          <p:cNvSpPr txBox="1"/>
          <p:nvPr>
            <p:ph idx="2" type="title"/>
          </p:nvPr>
        </p:nvSpPr>
        <p:spPr>
          <a:xfrm>
            <a:off x="728400" y="1645200"/>
            <a:ext cx="1343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First point</a:t>
            </a:r>
            <a:endParaRPr sz="1500"/>
          </a:p>
        </p:txBody>
      </p:sp>
      <p:sp>
        <p:nvSpPr>
          <p:cNvPr id="385" name="Google Shape;385;p31"/>
          <p:cNvSpPr txBox="1"/>
          <p:nvPr>
            <p:ph idx="2" type="title"/>
          </p:nvPr>
        </p:nvSpPr>
        <p:spPr>
          <a:xfrm>
            <a:off x="3622425" y="1690750"/>
            <a:ext cx="15099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Second</a:t>
            </a:r>
            <a:r>
              <a:rPr lang="en-GB" sz="1500"/>
              <a:t> point</a:t>
            </a:r>
            <a:endParaRPr sz="1500"/>
          </a:p>
        </p:txBody>
      </p:sp>
      <p:pic>
        <p:nvPicPr>
          <p:cNvPr id="386" name="Google Shape;386;p31"/>
          <p:cNvPicPr preferRelativeResize="0"/>
          <p:nvPr/>
        </p:nvPicPr>
        <p:blipFill>
          <a:blip r:embed="rId3">
            <a:alphaModFix/>
          </a:blip>
          <a:stretch>
            <a:fillRect/>
          </a:stretch>
        </p:blipFill>
        <p:spPr>
          <a:xfrm>
            <a:off x="469200" y="2113824"/>
            <a:ext cx="1862098" cy="1396878"/>
          </a:xfrm>
          <a:prstGeom prst="rect">
            <a:avLst/>
          </a:prstGeom>
          <a:noFill/>
          <a:ln>
            <a:noFill/>
          </a:ln>
        </p:spPr>
      </p:pic>
      <p:pic>
        <p:nvPicPr>
          <p:cNvPr id="387" name="Google Shape;387;p31"/>
          <p:cNvPicPr preferRelativeResize="0"/>
          <p:nvPr/>
        </p:nvPicPr>
        <p:blipFill>
          <a:blip r:embed="rId4">
            <a:alphaModFix/>
          </a:blip>
          <a:stretch>
            <a:fillRect/>
          </a:stretch>
        </p:blipFill>
        <p:spPr>
          <a:xfrm>
            <a:off x="3176362" y="2201648"/>
            <a:ext cx="2402038" cy="1396876"/>
          </a:xfrm>
          <a:prstGeom prst="rect">
            <a:avLst/>
          </a:prstGeom>
          <a:noFill/>
          <a:ln>
            <a:noFill/>
          </a:ln>
        </p:spPr>
      </p:pic>
      <p:pic>
        <p:nvPicPr>
          <p:cNvPr id="388" name="Google Shape;388;p31"/>
          <p:cNvPicPr preferRelativeResize="0"/>
          <p:nvPr/>
        </p:nvPicPr>
        <p:blipFill rotWithShape="1">
          <a:blip r:embed="rId5">
            <a:alphaModFix/>
          </a:blip>
          <a:srcRect b="0" l="0" r="0" t="31398"/>
          <a:stretch/>
        </p:blipFill>
        <p:spPr>
          <a:xfrm>
            <a:off x="237000" y="3697478"/>
            <a:ext cx="2326500" cy="1197272"/>
          </a:xfrm>
          <a:prstGeom prst="rect">
            <a:avLst/>
          </a:prstGeom>
          <a:noFill/>
          <a:ln>
            <a:noFill/>
          </a:ln>
        </p:spPr>
      </p:pic>
      <p:pic>
        <p:nvPicPr>
          <p:cNvPr id="389" name="Google Shape;389;p31"/>
          <p:cNvPicPr preferRelativeResize="0"/>
          <p:nvPr/>
        </p:nvPicPr>
        <p:blipFill rotWithShape="1">
          <a:blip r:embed="rId6">
            <a:alphaModFix/>
          </a:blip>
          <a:srcRect b="0" l="7825" r="0" t="38695"/>
          <a:stretch/>
        </p:blipFill>
        <p:spPr>
          <a:xfrm>
            <a:off x="3078362" y="3766125"/>
            <a:ext cx="2598025" cy="1296224"/>
          </a:xfrm>
          <a:prstGeom prst="rect">
            <a:avLst/>
          </a:prstGeom>
          <a:noFill/>
          <a:ln>
            <a:noFill/>
          </a:ln>
        </p:spPr>
      </p:pic>
      <p:pic>
        <p:nvPicPr>
          <p:cNvPr id="390" name="Google Shape;390;p31"/>
          <p:cNvPicPr preferRelativeResize="0"/>
          <p:nvPr/>
        </p:nvPicPr>
        <p:blipFill>
          <a:blip r:embed="rId7">
            <a:alphaModFix/>
          </a:blip>
          <a:stretch>
            <a:fillRect/>
          </a:stretch>
        </p:blipFill>
        <p:spPr>
          <a:xfrm>
            <a:off x="6428034" y="2201650"/>
            <a:ext cx="2481193" cy="1396874"/>
          </a:xfrm>
          <a:prstGeom prst="rect">
            <a:avLst/>
          </a:prstGeom>
          <a:noFill/>
          <a:ln>
            <a:noFill/>
          </a:ln>
        </p:spPr>
      </p:pic>
      <p:pic>
        <p:nvPicPr>
          <p:cNvPr id="391" name="Google Shape;391;p31"/>
          <p:cNvPicPr preferRelativeResize="0"/>
          <p:nvPr/>
        </p:nvPicPr>
        <p:blipFill rotWithShape="1">
          <a:blip r:embed="rId8">
            <a:alphaModFix/>
          </a:blip>
          <a:srcRect b="0" l="10642" r="0" t="33532"/>
          <a:stretch/>
        </p:blipFill>
        <p:spPr>
          <a:xfrm>
            <a:off x="5923591" y="3766125"/>
            <a:ext cx="3095460" cy="1296226"/>
          </a:xfrm>
          <a:prstGeom prst="rect">
            <a:avLst/>
          </a:prstGeom>
          <a:noFill/>
          <a:ln>
            <a:noFill/>
          </a:ln>
        </p:spPr>
      </p:pic>
      <p:pic>
        <p:nvPicPr>
          <p:cNvPr id="392" name="Google Shape;392;p31"/>
          <p:cNvPicPr preferRelativeResize="0"/>
          <p:nvPr/>
        </p:nvPicPr>
        <p:blipFill>
          <a:blip r:embed="rId9">
            <a:alphaModFix/>
          </a:blip>
          <a:stretch>
            <a:fillRect/>
          </a:stretch>
        </p:blipFill>
        <p:spPr>
          <a:xfrm>
            <a:off x="0" y="0"/>
            <a:ext cx="1180900" cy="1055450"/>
          </a:xfrm>
          <a:prstGeom prst="rect">
            <a:avLst/>
          </a:prstGeom>
          <a:noFill/>
          <a:ln>
            <a:noFill/>
          </a:ln>
        </p:spPr>
      </p:pic>
      <p:sp>
        <p:nvSpPr>
          <p:cNvPr id="393" name="Google Shape;393;p31"/>
          <p:cNvSpPr txBox="1"/>
          <p:nvPr/>
        </p:nvSpPr>
        <p:spPr>
          <a:xfrm>
            <a:off x="2080675" y="1219550"/>
            <a:ext cx="150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accent2"/>
                </a:solidFill>
                <a:latin typeface="Lato"/>
                <a:ea typeface="Lato"/>
                <a:cs typeface="Lato"/>
                <a:sym typeface="Lato"/>
              </a:rPr>
              <a:t>Inside Coverage</a:t>
            </a:r>
            <a:endParaRPr b="1">
              <a:solidFill>
                <a:schemeClr val="accent2"/>
              </a:solidFill>
              <a:latin typeface="Lato"/>
              <a:ea typeface="Lato"/>
              <a:cs typeface="Lato"/>
              <a:sym typeface="Lato"/>
            </a:endParaRPr>
          </a:p>
        </p:txBody>
      </p:sp>
      <p:cxnSp>
        <p:nvCxnSpPr>
          <p:cNvPr id="394" name="Google Shape;394;p31"/>
          <p:cNvCxnSpPr>
            <a:stCxn id="393" idx="1"/>
            <a:endCxn id="384" idx="0"/>
          </p:cNvCxnSpPr>
          <p:nvPr/>
        </p:nvCxnSpPr>
        <p:spPr>
          <a:xfrm flipH="1">
            <a:off x="1400275" y="1419650"/>
            <a:ext cx="680400" cy="225600"/>
          </a:xfrm>
          <a:prstGeom prst="bentConnector2">
            <a:avLst/>
          </a:prstGeom>
          <a:noFill/>
          <a:ln cap="flat" cmpd="sng" w="9525">
            <a:solidFill>
              <a:schemeClr val="dk2"/>
            </a:solidFill>
            <a:prstDash val="solid"/>
            <a:round/>
            <a:headEnd len="med" w="med" type="none"/>
            <a:tailEnd len="med" w="med" type="none"/>
          </a:ln>
        </p:spPr>
      </p:cxnSp>
      <p:cxnSp>
        <p:nvCxnSpPr>
          <p:cNvPr id="395" name="Google Shape;395;p31"/>
          <p:cNvCxnSpPr>
            <a:stCxn id="393" idx="3"/>
            <a:endCxn id="385" idx="0"/>
          </p:cNvCxnSpPr>
          <p:nvPr/>
        </p:nvCxnSpPr>
        <p:spPr>
          <a:xfrm>
            <a:off x="3590575" y="1419650"/>
            <a:ext cx="786900" cy="271200"/>
          </a:xfrm>
          <a:prstGeom prst="bent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2"/>
          <p:cNvSpPr txBox="1"/>
          <p:nvPr/>
        </p:nvSpPr>
        <p:spPr>
          <a:xfrm>
            <a:off x="1476450" y="260900"/>
            <a:ext cx="27618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Lato"/>
                <a:ea typeface="Lato"/>
                <a:cs typeface="Lato"/>
                <a:sym typeface="Lato"/>
              </a:rPr>
              <a:t>Memory of group meeting</a:t>
            </a:r>
            <a:endParaRPr>
              <a:solidFill>
                <a:schemeClr val="lt1"/>
              </a:solidFill>
              <a:latin typeface="Lato"/>
              <a:ea typeface="Lato"/>
              <a:cs typeface="Lato"/>
              <a:sym typeface="Lato"/>
            </a:endParaRPr>
          </a:p>
        </p:txBody>
      </p:sp>
      <p:pic>
        <p:nvPicPr>
          <p:cNvPr id="401" name="Google Shape;401;p32"/>
          <p:cNvPicPr preferRelativeResize="0"/>
          <p:nvPr/>
        </p:nvPicPr>
        <p:blipFill>
          <a:blip r:embed="rId3">
            <a:alphaModFix/>
          </a:blip>
          <a:stretch>
            <a:fillRect/>
          </a:stretch>
        </p:blipFill>
        <p:spPr>
          <a:xfrm>
            <a:off x="74953" y="1494650"/>
            <a:ext cx="4367050" cy="3273824"/>
          </a:xfrm>
          <a:prstGeom prst="rect">
            <a:avLst/>
          </a:prstGeom>
          <a:noFill/>
          <a:ln>
            <a:noFill/>
          </a:ln>
        </p:spPr>
      </p:pic>
      <p:sp>
        <p:nvSpPr>
          <p:cNvPr id="402" name="Google Shape;402;p32"/>
          <p:cNvSpPr txBox="1"/>
          <p:nvPr/>
        </p:nvSpPr>
        <p:spPr>
          <a:xfrm>
            <a:off x="6013638" y="260900"/>
            <a:ext cx="1867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500">
                <a:latin typeface="Lato"/>
                <a:ea typeface="Lato"/>
                <a:cs typeface="Lato"/>
                <a:sym typeface="Lato"/>
              </a:rPr>
              <a:t>Thanks you</a:t>
            </a:r>
            <a:endParaRPr sz="3200">
              <a:latin typeface="Lato"/>
              <a:ea typeface="Lato"/>
              <a:cs typeface="Lato"/>
              <a:sym typeface="Lato"/>
            </a:endParaRPr>
          </a:p>
        </p:txBody>
      </p:sp>
      <p:pic>
        <p:nvPicPr>
          <p:cNvPr id="403" name="Google Shape;403;p32"/>
          <p:cNvPicPr preferRelativeResize="0"/>
          <p:nvPr/>
        </p:nvPicPr>
        <p:blipFill>
          <a:blip r:embed="rId4">
            <a:alphaModFix/>
          </a:blip>
          <a:stretch>
            <a:fillRect/>
          </a:stretch>
        </p:blipFill>
        <p:spPr>
          <a:xfrm>
            <a:off x="6427663" y="4221325"/>
            <a:ext cx="1039125" cy="869475"/>
          </a:xfrm>
          <a:prstGeom prst="rect">
            <a:avLst/>
          </a:prstGeom>
          <a:noFill/>
          <a:ln>
            <a:noFill/>
          </a:ln>
        </p:spPr>
      </p:pic>
      <p:sp>
        <p:nvSpPr>
          <p:cNvPr id="404" name="Google Shape;404;p32"/>
          <p:cNvSpPr txBox="1"/>
          <p:nvPr/>
        </p:nvSpPr>
        <p:spPr>
          <a:xfrm>
            <a:off x="5867699" y="1941275"/>
            <a:ext cx="3276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solidFill>
                  <a:srgbClr val="FF0000"/>
                </a:solidFill>
                <a:latin typeface="Lato"/>
                <a:ea typeface="Lato"/>
                <a:cs typeface="Lato"/>
                <a:sym typeface="Lato"/>
              </a:rPr>
              <a:t>Its show time…..</a:t>
            </a:r>
            <a:endParaRPr b="1" sz="3200">
              <a:solidFill>
                <a:srgbClr val="FF0000"/>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8"/>
          <p:cNvSpPr txBox="1"/>
          <p:nvPr>
            <p:ph type="title"/>
          </p:nvPr>
        </p:nvSpPr>
        <p:spPr>
          <a:xfrm>
            <a:off x="1294300" y="2841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a:t>
            </a:r>
            <a:endParaRPr/>
          </a:p>
        </p:txBody>
      </p:sp>
      <p:sp>
        <p:nvSpPr>
          <p:cNvPr id="237" name="Google Shape;237;p18"/>
          <p:cNvSpPr txBox="1"/>
          <p:nvPr/>
        </p:nvSpPr>
        <p:spPr>
          <a:xfrm>
            <a:off x="1294301" y="1335575"/>
            <a:ext cx="3018300" cy="3255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CACACA"/>
              </a:buClr>
              <a:buSzPts val="1400"/>
              <a:buFont typeface="Montserrat"/>
              <a:buChar char="❏"/>
            </a:pPr>
            <a:r>
              <a:rPr lang="en-GB">
                <a:solidFill>
                  <a:srgbClr val="CACACA"/>
                </a:solidFill>
                <a:latin typeface="Montserrat"/>
                <a:ea typeface="Montserrat"/>
                <a:cs typeface="Montserrat"/>
                <a:sym typeface="Montserrat"/>
              </a:rPr>
              <a:t>Introduction</a:t>
            </a:r>
            <a:endParaRPr sz="1800">
              <a:solidFill>
                <a:srgbClr val="CACACA"/>
              </a:solidFill>
              <a:latin typeface="Average"/>
              <a:ea typeface="Average"/>
              <a:cs typeface="Average"/>
              <a:sym typeface="Average"/>
            </a:endParaRPr>
          </a:p>
        </p:txBody>
      </p:sp>
      <p:sp>
        <p:nvSpPr>
          <p:cNvPr id="238" name="Google Shape;238;p18"/>
          <p:cNvSpPr txBox="1"/>
          <p:nvPr/>
        </p:nvSpPr>
        <p:spPr>
          <a:xfrm>
            <a:off x="1294301" y="1661076"/>
            <a:ext cx="3018300" cy="3255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CACACA"/>
              </a:buClr>
              <a:buSzPts val="1400"/>
              <a:buFont typeface="Montserrat"/>
              <a:buChar char="❏"/>
            </a:pPr>
            <a:r>
              <a:rPr lang="en-GB">
                <a:solidFill>
                  <a:srgbClr val="CACACA"/>
                </a:solidFill>
                <a:latin typeface="Montserrat"/>
                <a:ea typeface="Montserrat"/>
                <a:cs typeface="Montserrat"/>
                <a:sym typeface="Montserrat"/>
              </a:rPr>
              <a:t>Our Focus</a:t>
            </a:r>
            <a:endParaRPr>
              <a:solidFill>
                <a:srgbClr val="CACACA"/>
              </a:solidFill>
              <a:latin typeface="Montserrat"/>
              <a:ea typeface="Montserrat"/>
              <a:cs typeface="Montserrat"/>
              <a:sym typeface="Montserrat"/>
            </a:endParaRPr>
          </a:p>
        </p:txBody>
      </p:sp>
      <p:sp>
        <p:nvSpPr>
          <p:cNvPr id="239" name="Google Shape;239;p18"/>
          <p:cNvSpPr txBox="1"/>
          <p:nvPr/>
        </p:nvSpPr>
        <p:spPr>
          <a:xfrm>
            <a:off x="1294301" y="1986576"/>
            <a:ext cx="3018300" cy="3255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CACACA"/>
              </a:buClr>
              <a:buSzPts val="1400"/>
              <a:buFont typeface="Montserrat"/>
              <a:buChar char="❏"/>
            </a:pPr>
            <a:r>
              <a:rPr lang="en-GB">
                <a:solidFill>
                  <a:srgbClr val="CACACA"/>
                </a:solidFill>
                <a:latin typeface="Montserrat"/>
                <a:ea typeface="Montserrat"/>
                <a:cs typeface="Montserrat"/>
                <a:sym typeface="Montserrat"/>
              </a:rPr>
              <a:t>Objectives</a:t>
            </a:r>
            <a:endParaRPr>
              <a:solidFill>
                <a:srgbClr val="CACACA"/>
              </a:solidFill>
              <a:latin typeface="Montserrat"/>
              <a:ea typeface="Montserrat"/>
              <a:cs typeface="Montserrat"/>
              <a:sym typeface="Montserrat"/>
            </a:endParaRPr>
          </a:p>
        </p:txBody>
      </p:sp>
      <p:sp>
        <p:nvSpPr>
          <p:cNvPr id="240" name="Google Shape;240;p18"/>
          <p:cNvSpPr txBox="1"/>
          <p:nvPr/>
        </p:nvSpPr>
        <p:spPr>
          <a:xfrm>
            <a:off x="1294301" y="2312077"/>
            <a:ext cx="3018300" cy="3255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CACACA"/>
              </a:buClr>
              <a:buSzPts val="1400"/>
              <a:buFont typeface="Montserrat"/>
              <a:buChar char="❏"/>
            </a:pPr>
            <a:r>
              <a:rPr lang="en-GB">
                <a:solidFill>
                  <a:srgbClr val="CACACA"/>
                </a:solidFill>
                <a:latin typeface="Montserrat"/>
                <a:ea typeface="Montserrat"/>
                <a:cs typeface="Montserrat"/>
                <a:sym typeface="Montserrat"/>
              </a:rPr>
              <a:t>Architecture Overview</a:t>
            </a:r>
            <a:endParaRPr sz="1800">
              <a:solidFill>
                <a:srgbClr val="CACACA"/>
              </a:solidFill>
              <a:latin typeface="Average"/>
              <a:ea typeface="Average"/>
              <a:cs typeface="Average"/>
              <a:sym typeface="Average"/>
            </a:endParaRPr>
          </a:p>
        </p:txBody>
      </p:sp>
      <p:sp>
        <p:nvSpPr>
          <p:cNvPr id="241" name="Google Shape;241;p18"/>
          <p:cNvSpPr txBox="1"/>
          <p:nvPr/>
        </p:nvSpPr>
        <p:spPr>
          <a:xfrm>
            <a:off x="1294300" y="2691750"/>
            <a:ext cx="4330200" cy="3255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CACACA"/>
              </a:buClr>
              <a:buSzPts val="1400"/>
              <a:buFont typeface="Montserrat"/>
              <a:buChar char="❏"/>
            </a:pPr>
            <a:r>
              <a:rPr lang="en-GB">
                <a:solidFill>
                  <a:srgbClr val="CACACA"/>
                </a:solidFill>
                <a:latin typeface="Montserrat"/>
                <a:ea typeface="Montserrat"/>
                <a:cs typeface="Montserrat"/>
                <a:sym typeface="Montserrat"/>
              </a:rPr>
              <a:t>Users Stories and acceptance criteria</a:t>
            </a:r>
            <a:endParaRPr sz="1800">
              <a:solidFill>
                <a:srgbClr val="CACACA"/>
              </a:solidFill>
              <a:latin typeface="Average"/>
              <a:ea typeface="Average"/>
              <a:cs typeface="Average"/>
              <a:sym typeface="Average"/>
            </a:endParaRPr>
          </a:p>
        </p:txBody>
      </p:sp>
      <p:sp>
        <p:nvSpPr>
          <p:cNvPr id="242" name="Google Shape;242;p18"/>
          <p:cNvSpPr txBox="1"/>
          <p:nvPr/>
        </p:nvSpPr>
        <p:spPr>
          <a:xfrm>
            <a:off x="1294298" y="3071425"/>
            <a:ext cx="3018300" cy="3255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CACACA"/>
              </a:buClr>
              <a:buSzPts val="1400"/>
              <a:buFont typeface="Montserrat"/>
              <a:buChar char="❏"/>
            </a:pPr>
            <a:r>
              <a:rPr lang="en-GB">
                <a:solidFill>
                  <a:srgbClr val="CACACA"/>
                </a:solidFill>
                <a:latin typeface="Montserrat"/>
                <a:ea typeface="Montserrat"/>
                <a:cs typeface="Montserrat"/>
                <a:sym typeface="Montserrat"/>
              </a:rPr>
              <a:t>Dashboard</a:t>
            </a:r>
            <a:endParaRPr sz="1800">
              <a:solidFill>
                <a:srgbClr val="CACACA"/>
              </a:solidFill>
              <a:latin typeface="Average"/>
              <a:ea typeface="Average"/>
              <a:cs typeface="Average"/>
              <a:sym typeface="Average"/>
            </a:endParaRPr>
          </a:p>
        </p:txBody>
      </p:sp>
      <p:pic>
        <p:nvPicPr>
          <p:cNvPr id="243" name="Google Shape;243;p18"/>
          <p:cNvPicPr preferRelativeResize="0"/>
          <p:nvPr/>
        </p:nvPicPr>
        <p:blipFill>
          <a:blip r:embed="rId3">
            <a:alphaModFix/>
          </a:blip>
          <a:stretch>
            <a:fillRect/>
          </a:stretch>
        </p:blipFill>
        <p:spPr>
          <a:xfrm>
            <a:off x="0" y="0"/>
            <a:ext cx="1180900" cy="1055450"/>
          </a:xfrm>
          <a:prstGeom prst="rect">
            <a:avLst/>
          </a:prstGeom>
          <a:noFill/>
          <a:ln>
            <a:noFill/>
          </a:ln>
        </p:spPr>
      </p:pic>
      <p:sp>
        <p:nvSpPr>
          <p:cNvPr id="244" name="Google Shape;244;p18"/>
          <p:cNvSpPr txBox="1"/>
          <p:nvPr/>
        </p:nvSpPr>
        <p:spPr>
          <a:xfrm>
            <a:off x="1294298" y="3396925"/>
            <a:ext cx="3018300" cy="3255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CACACA"/>
              </a:buClr>
              <a:buSzPts val="1400"/>
              <a:buFont typeface="Montserrat"/>
              <a:buChar char="❏"/>
            </a:pPr>
            <a:r>
              <a:rPr lang="en-GB">
                <a:solidFill>
                  <a:srgbClr val="CACACA"/>
                </a:solidFill>
                <a:latin typeface="Montserrat"/>
                <a:ea typeface="Montserrat"/>
                <a:cs typeface="Montserrat"/>
                <a:sym typeface="Montserrat"/>
              </a:rPr>
              <a:t>Results</a:t>
            </a:r>
            <a:endParaRPr sz="1800">
              <a:solidFill>
                <a:srgbClr val="CACACA"/>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50" name="Google Shape;250;p19"/>
          <p:cNvSpPr txBox="1"/>
          <p:nvPr>
            <p:ph idx="1" type="body"/>
          </p:nvPr>
        </p:nvSpPr>
        <p:spPr>
          <a:xfrm>
            <a:off x="1297500" y="1264000"/>
            <a:ext cx="7544400" cy="32148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FFFFFF"/>
              </a:buClr>
              <a:buSzPts val="1400"/>
              <a:buFont typeface="Montserrat"/>
              <a:buChar char="❖"/>
            </a:pPr>
            <a:r>
              <a:rPr lang="en-GB" sz="1400">
                <a:solidFill>
                  <a:srgbClr val="FFFFFF"/>
                </a:solidFill>
                <a:latin typeface="Montserrat"/>
                <a:ea typeface="Montserrat"/>
                <a:cs typeface="Montserrat"/>
                <a:sym typeface="Montserrat"/>
              </a:rPr>
              <a:t>Computerized platforms designed to streamline and automate various aspects of construction project management.</a:t>
            </a:r>
            <a:endParaRPr sz="1400">
              <a:solidFill>
                <a:srgbClr val="FFFFFF"/>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400">
              <a:solidFill>
                <a:srgbClr val="FFFFFF"/>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FFFFFF"/>
              </a:buClr>
              <a:buSzPts val="1400"/>
              <a:buFont typeface="Montserrat"/>
              <a:buChar char="❖"/>
            </a:pPr>
            <a:r>
              <a:rPr lang="en-GB" sz="1400">
                <a:solidFill>
                  <a:srgbClr val="FFFFFF"/>
                </a:solidFill>
                <a:latin typeface="Montserrat"/>
                <a:ea typeface="Montserrat"/>
                <a:cs typeface="Montserrat"/>
                <a:sym typeface="Montserrat"/>
              </a:rPr>
              <a:t>Use advanced technologies such as the Internet of Things (IoT), Artificial Intelligence (AI), and Machine Learning (ML) to gather, process, and analyze data.</a:t>
            </a:r>
            <a:endParaRPr sz="1400">
              <a:solidFill>
                <a:srgbClr val="FFFFFF"/>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400">
              <a:solidFill>
                <a:srgbClr val="FFFFFF"/>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FFFFFF"/>
              </a:buClr>
              <a:buSzPts val="1400"/>
              <a:buFont typeface="Montserrat"/>
              <a:buChar char="❖"/>
            </a:pPr>
            <a:r>
              <a:rPr lang="en-GB" sz="1400">
                <a:solidFill>
                  <a:srgbClr val="FFFFFF"/>
                </a:solidFill>
                <a:latin typeface="Montserrat"/>
                <a:ea typeface="Montserrat"/>
                <a:cs typeface="Montserrat"/>
                <a:sym typeface="Montserrat"/>
              </a:rPr>
              <a:t>Is to improve efficiency, reduce waste, and enhance safety and quality on construction sites.</a:t>
            </a:r>
            <a:endParaRPr sz="1400">
              <a:solidFill>
                <a:srgbClr val="FFFFFF"/>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400">
              <a:solidFill>
                <a:srgbClr val="FFFFFF"/>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FFFFFF"/>
              </a:buClr>
              <a:buSzPts val="1400"/>
              <a:buFont typeface="Montserrat"/>
              <a:buChar char="❖"/>
            </a:pPr>
            <a:r>
              <a:rPr lang="en-GB" sz="1400">
                <a:solidFill>
                  <a:srgbClr val="FFFFFF"/>
                </a:solidFill>
                <a:latin typeface="Montserrat"/>
                <a:ea typeface="Montserrat"/>
                <a:cs typeface="Montserrat"/>
                <a:sym typeface="Montserrat"/>
              </a:rPr>
              <a:t>It provides stakeholders with real-time visibility into project status and progress.</a:t>
            </a:r>
            <a:endParaRPr sz="1400">
              <a:solidFill>
                <a:srgbClr val="FFFFFF"/>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400">
              <a:solidFill>
                <a:srgbClr val="FFFFFF"/>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FFFFFF"/>
              </a:buClr>
              <a:buSzPts val="1400"/>
              <a:buFont typeface="Montserrat"/>
              <a:buChar char="❖"/>
            </a:pPr>
            <a:r>
              <a:rPr lang="en-GB" sz="1400">
                <a:solidFill>
                  <a:srgbClr val="FFFFFF"/>
                </a:solidFill>
                <a:latin typeface="Montserrat"/>
                <a:ea typeface="Montserrat"/>
                <a:cs typeface="Montserrat"/>
                <a:sym typeface="Montserrat"/>
              </a:rPr>
              <a:t>Main focus is better collaboration and communication among team members, as well as faster decision-making when issues arise.</a:t>
            </a:r>
            <a:endParaRPr sz="1400">
              <a:solidFill>
                <a:srgbClr val="FFFFFF"/>
              </a:solidFill>
              <a:latin typeface="Montserrat"/>
              <a:ea typeface="Montserrat"/>
              <a:cs typeface="Montserrat"/>
              <a:sym typeface="Montserrat"/>
            </a:endParaRPr>
          </a:p>
        </p:txBody>
      </p:sp>
      <p:pic>
        <p:nvPicPr>
          <p:cNvPr id="251" name="Google Shape;251;p19"/>
          <p:cNvPicPr preferRelativeResize="0"/>
          <p:nvPr/>
        </p:nvPicPr>
        <p:blipFill>
          <a:blip r:embed="rId3">
            <a:alphaModFix/>
          </a:blip>
          <a:stretch>
            <a:fillRect/>
          </a:stretch>
        </p:blipFill>
        <p:spPr>
          <a:xfrm>
            <a:off x="0" y="0"/>
            <a:ext cx="1180900" cy="1055450"/>
          </a:xfrm>
          <a:prstGeom prst="rect">
            <a:avLst/>
          </a:prstGeom>
          <a:noFill/>
          <a:ln>
            <a:noFill/>
          </a:ln>
        </p:spPr>
      </p:pic>
      <p:sp>
        <p:nvSpPr>
          <p:cNvPr id="252" name="Google Shape;252;p19"/>
          <p:cNvSpPr txBox="1"/>
          <p:nvPr/>
        </p:nvSpPr>
        <p:spPr>
          <a:xfrm>
            <a:off x="1789050" y="863800"/>
            <a:ext cx="397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Meet with SGD 3: Good Health and Well being</a:t>
            </a:r>
            <a:endParaRPr>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0"/>
          <p:cNvSpPr txBox="1"/>
          <p:nvPr>
            <p:ph type="title"/>
          </p:nvPr>
        </p:nvSpPr>
        <p:spPr>
          <a:xfrm>
            <a:off x="1255850" y="2186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t>Our Focus</a:t>
            </a:r>
            <a:endParaRPr sz="2500"/>
          </a:p>
        </p:txBody>
      </p:sp>
      <p:sp>
        <p:nvSpPr>
          <p:cNvPr id="258" name="Google Shape;258;p20"/>
          <p:cNvSpPr txBox="1"/>
          <p:nvPr>
            <p:ph idx="1" type="body"/>
          </p:nvPr>
        </p:nvSpPr>
        <p:spPr>
          <a:xfrm>
            <a:off x="1445700" y="1132750"/>
            <a:ext cx="5428200" cy="1014900"/>
          </a:xfrm>
          <a:prstGeom prst="rect">
            <a:avLst/>
          </a:prstGeom>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rgbClr val="FFFFFF"/>
              </a:buClr>
              <a:buSzPts val="1500"/>
              <a:buFont typeface="Montserrat"/>
              <a:buChar char="❖"/>
            </a:pPr>
            <a:r>
              <a:rPr b="1" lang="en-GB" sz="1500">
                <a:solidFill>
                  <a:srgbClr val="FFFFFF"/>
                </a:solidFill>
                <a:latin typeface="Montserrat"/>
                <a:ea typeface="Montserrat"/>
                <a:cs typeface="Montserrat"/>
                <a:sym typeface="Montserrat"/>
              </a:rPr>
              <a:t>Labour Management</a:t>
            </a:r>
            <a:endParaRPr b="1" sz="1500">
              <a:solidFill>
                <a:srgbClr val="FFFFFF"/>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500">
              <a:solidFill>
                <a:srgbClr val="FFFFFF"/>
              </a:solidFill>
              <a:latin typeface="Montserrat"/>
              <a:ea typeface="Montserrat"/>
              <a:cs typeface="Montserrat"/>
              <a:sym typeface="Montserrat"/>
            </a:endParaRPr>
          </a:p>
          <a:p>
            <a:pPr indent="-311150" lvl="1" marL="914400" marR="0" rtl="0" algn="l">
              <a:lnSpc>
                <a:spcPct val="100000"/>
              </a:lnSpc>
              <a:spcBef>
                <a:spcPts val="0"/>
              </a:spcBef>
              <a:spcAft>
                <a:spcPts val="0"/>
              </a:spcAft>
              <a:buClr>
                <a:srgbClr val="FFFFFF"/>
              </a:buClr>
              <a:buSzPts val="1300"/>
              <a:buFont typeface="Montserrat"/>
              <a:buChar char="➢"/>
            </a:pPr>
            <a:r>
              <a:rPr lang="en-GB" sz="1200">
                <a:solidFill>
                  <a:srgbClr val="FFFFFF"/>
                </a:solidFill>
                <a:latin typeface="Montserrat"/>
                <a:ea typeface="Montserrat"/>
                <a:cs typeface="Montserrat"/>
                <a:sym typeface="Montserrat"/>
              </a:rPr>
              <a:t>No of labors on site</a:t>
            </a:r>
            <a:endParaRPr sz="1200">
              <a:solidFill>
                <a:srgbClr val="FFFFFF"/>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500">
              <a:solidFill>
                <a:srgbClr val="FFFFFF"/>
              </a:solidFill>
              <a:latin typeface="Montserrat"/>
              <a:ea typeface="Montserrat"/>
              <a:cs typeface="Montserrat"/>
              <a:sym typeface="Montserrat"/>
            </a:endParaRPr>
          </a:p>
          <a:p>
            <a:pPr indent="0" lvl="0" marL="914400" marR="0" rtl="0" algn="l">
              <a:lnSpc>
                <a:spcPct val="100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500">
              <a:solidFill>
                <a:srgbClr val="FFFFFF"/>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500">
              <a:solidFill>
                <a:srgbClr val="FFFFFF"/>
              </a:solidFill>
              <a:latin typeface="Montserrat"/>
              <a:ea typeface="Montserrat"/>
              <a:cs typeface="Montserrat"/>
              <a:sym typeface="Montserrat"/>
            </a:endParaRPr>
          </a:p>
        </p:txBody>
      </p:sp>
      <p:sp>
        <p:nvSpPr>
          <p:cNvPr id="259" name="Google Shape;259;p20"/>
          <p:cNvSpPr txBox="1"/>
          <p:nvPr/>
        </p:nvSpPr>
        <p:spPr>
          <a:xfrm>
            <a:off x="1445700" y="3108800"/>
            <a:ext cx="3723000" cy="17085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t/>
            </a:r>
            <a:endParaRPr sz="1500">
              <a:solidFill>
                <a:schemeClr val="lt1"/>
              </a:solidFill>
              <a:latin typeface="Montserrat"/>
              <a:ea typeface="Montserrat"/>
              <a:cs typeface="Montserrat"/>
              <a:sym typeface="Montserrat"/>
            </a:endParaRPr>
          </a:p>
          <a:p>
            <a:pPr indent="-323850" lvl="0" marL="457200" rtl="0" algn="l">
              <a:spcBef>
                <a:spcPts val="0"/>
              </a:spcBef>
              <a:spcAft>
                <a:spcPts val="0"/>
              </a:spcAft>
              <a:buClr>
                <a:schemeClr val="lt1"/>
              </a:buClr>
              <a:buSzPts val="1500"/>
              <a:buFont typeface="Montserrat"/>
              <a:buChar char="❖"/>
            </a:pPr>
            <a:r>
              <a:rPr b="1" lang="en-GB" sz="1500">
                <a:solidFill>
                  <a:schemeClr val="lt1"/>
                </a:solidFill>
                <a:latin typeface="Montserrat"/>
                <a:ea typeface="Montserrat"/>
                <a:cs typeface="Montserrat"/>
                <a:sym typeface="Montserrat"/>
              </a:rPr>
              <a:t>Emergency and Safety</a:t>
            </a:r>
            <a:endParaRPr b="1" sz="15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500">
              <a:solidFill>
                <a:schemeClr val="lt1"/>
              </a:solidFill>
              <a:latin typeface="Montserrat"/>
              <a:ea typeface="Montserrat"/>
              <a:cs typeface="Montserrat"/>
              <a:sym typeface="Montserrat"/>
            </a:endParaRPr>
          </a:p>
          <a:p>
            <a:pPr indent="-317500" lvl="1" marL="914400" rtl="0" algn="l">
              <a:spcBef>
                <a:spcPts val="0"/>
              </a:spcBef>
              <a:spcAft>
                <a:spcPts val="0"/>
              </a:spcAft>
              <a:buClr>
                <a:schemeClr val="lt1"/>
              </a:buClr>
              <a:buSzPts val="1400"/>
              <a:buFont typeface="Montserrat"/>
              <a:buChar char="➢"/>
            </a:pPr>
            <a:r>
              <a:rPr lang="en-GB" sz="1200">
                <a:solidFill>
                  <a:schemeClr val="lt1"/>
                </a:solidFill>
                <a:latin typeface="Montserrat"/>
                <a:ea typeface="Montserrat"/>
                <a:cs typeface="Montserrat"/>
                <a:sym typeface="Montserrat"/>
              </a:rPr>
              <a:t>Inform about the emergency of labor </a:t>
            </a:r>
            <a:endParaRPr sz="12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500">
              <a:solidFill>
                <a:schemeClr val="lt1"/>
              </a:solidFill>
              <a:latin typeface="Montserrat"/>
              <a:ea typeface="Montserrat"/>
              <a:cs typeface="Montserrat"/>
              <a:sym typeface="Montserrat"/>
            </a:endParaRPr>
          </a:p>
          <a:p>
            <a:pPr indent="-311150" lvl="1" marL="914400" rtl="0" algn="l">
              <a:spcBef>
                <a:spcPts val="0"/>
              </a:spcBef>
              <a:spcAft>
                <a:spcPts val="0"/>
              </a:spcAft>
              <a:buClr>
                <a:schemeClr val="lt1"/>
              </a:buClr>
              <a:buSzPts val="1300"/>
              <a:buFont typeface="Montserrat"/>
              <a:buChar char="➢"/>
            </a:pPr>
            <a:r>
              <a:rPr lang="en-GB" sz="1200">
                <a:solidFill>
                  <a:schemeClr val="lt1"/>
                </a:solidFill>
                <a:latin typeface="Montserrat"/>
                <a:ea typeface="Montserrat"/>
                <a:cs typeface="Montserrat"/>
                <a:sym typeface="Montserrat"/>
              </a:rPr>
              <a:t>Notify the emergency alert</a:t>
            </a:r>
            <a:endParaRPr/>
          </a:p>
        </p:txBody>
      </p:sp>
      <p:sp>
        <p:nvSpPr>
          <p:cNvPr id="260" name="Google Shape;260;p20"/>
          <p:cNvSpPr txBox="1"/>
          <p:nvPr/>
        </p:nvSpPr>
        <p:spPr>
          <a:xfrm>
            <a:off x="1445700" y="2262200"/>
            <a:ext cx="3000000" cy="846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Font typeface="Montserrat"/>
              <a:buChar char="❖"/>
            </a:pPr>
            <a:r>
              <a:rPr b="1" lang="en-GB" sz="1500">
                <a:solidFill>
                  <a:schemeClr val="lt1"/>
                </a:solidFill>
                <a:latin typeface="Montserrat"/>
                <a:ea typeface="Montserrat"/>
                <a:cs typeface="Montserrat"/>
                <a:sym typeface="Montserrat"/>
              </a:rPr>
              <a:t>Budgeting</a:t>
            </a:r>
            <a:endParaRPr b="1" sz="1500">
              <a:solidFill>
                <a:schemeClr val="lt1"/>
              </a:solidFill>
              <a:latin typeface="Montserrat"/>
              <a:ea typeface="Montserrat"/>
              <a:cs typeface="Montserrat"/>
              <a:sym typeface="Montserrat"/>
            </a:endParaRPr>
          </a:p>
          <a:p>
            <a:pPr indent="0" lvl="0" marL="914400" rtl="0" algn="l">
              <a:spcBef>
                <a:spcPts val="0"/>
              </a:spcBef>
              <a:spcAft>
                <a:spcPts val="0"/>
              </a:spcAft>
              <a:buNone/>
            </a:pPr>
            <a:r>
              <a:t/>
            </a:r>
            <a:endParaRPr sz="1500">
              <a:solidFill>
                <a:schemeClr val="lt1"/>
              </a:solidFill>
              <a:latin typeface="Montserrat"/>
              <a:ea typeface="Montserrat"/>
              <a:cs typeface="Montserrat"/>
              <a:sym typeface="Montserrat"/>
            </a:endParaRPr>
          </a:p>
          <a:p>
            <a:pPr indent="-311150" lvl="1" marL="914400" rtl="0" algn="l">
              <a:spcBef>
                <a:spcPts val="0"/>
              </a:spcBef>
              <a:spcAft>
                <a:spcPts val="0"/>
              </a:spcAft>
              <a:buClr>
                <a:schemeClr val="lt1"/>
              </a:buClr>
              <a:buSzPts val="1300"/>
              <a:buFont typeface="Montserrat"/>
              <a:buChar char="➢"/>
            </a:pPr>
            <a:r>
              <a:rPr lang="en-GB" sz="1200">
                <a:solidFill>
                  <a:schemeClr val="lt1"/>
                </a:solidFill>
                <a:latin typeface="Montserrat"/>
                <a:ea typeface="Montserrat"/>
                <a:cs typeface="Montserrat"/>
                <a:sym typeface="Montserrat"/>
              </a:rPr>
              <a:t>Amount of overtime</a:t>
            </a:r>
            <a:endParaRPr/>
          </a:p>
        </p:txBody>
      </p:sp>
      <p:pic>
        <p:nvPicPr>
          <p:cNvPr id="261" name="Google Shape;261;p20"/>
          <p:cNvPicPr preferRelativeResize="0"/>
          <p:nvPr/>
        </p:nvPicPr>
        <p:blipFill>
          <a:blip r:embed="rId3">
            <a:alphaModFix/>
          </a:blip>
          <a:stretch>
            <a:fillRect/>
          </a:stretch>
        </p:blipFill>
        <p:spPr>
          <a:xfrm>
            <a:off x="4230900" y="615025"/>
            <a:ext cx="5263974" cy="4636148"/>
          </a:xfrm>
          <a:prstGeom prst="rect">
            <a:avLst/>
          </a:prstGeom>
          <a:noFill/>
          <a:ln>
            <a:noFill/>
          </a:ln>
        </p:spPr>
      </p:pic>
      <p:pic>
        <p:nvPicPr>
          <p:cNvPr id="262" name="Google Shape;262;p20"/>
          <p:cNvPicPr preferRelativeResize="0"/>
          <p:nvPr/>
        </p:nvPicPr>
        <p:blipFill>
          <a:blip r:embed="rId4">
            <a:alphaModFix/>
          </a:blip>
          <a:stretch>
            <a:fillRect/>
          </a:stretch>
        </p:blipFill>
        <p:spPr>
          <a:xfrm>
            <a:off x="0" y="0"/>
            <a:ext cx="1180900" cy="1055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a:t>
            </a:r>
            <a:r>
              <a:rPr lang="en-GB"/>
              <a:t>bjectives</a:t>
            </a:r>
            <a:endParaRPr/>
          </a:p>
        </p:txBody>
      </p:sp>
      <p:sp>
        <p:nvSpPr>
          <p:cNvPr id="268" name="Google Shape;268;p21"/>
          <p:cNvSpPr txBox="1"/>
          <p:nvPr/>
        </p:nvSpPr>
        <p:spPr>
          <a:xfrm>
            <a:off x="3504850" y="939549"/>
            <a:ext cx="607200" cy="6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9" name="Google Shape;269;p21"/>
          <p:cNvSpPr txBox="1"/>
          <p:nvPr>
            <p:ph idx="1" type="body"/>
          </p:nvPr>
        </p:nvSpPr>
        <p:spPr>
          <a:xfrm>
            <a:off x="4112119" y="939573"/>
            <a:ext cx="48699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As a construction manager, I want to be informed that how many labours come to the construction site so that I can calculate and estimate the number of labours on the construction site.</a:t>
            </a:r>
            <a:endParaRPr sz="1200">
              <a:solidFill>
                <a:srgbClr val="E6EDF3"/>
              </a:solidFill>
              <a:highlight>
                <a:srgbClr val="0D1117"/>
              </a:highlight>
              <a:latin typeface="Arial"/>
              <a:ea typeface="Arial"/>
              <a:cs typeface="Arial"/>
              <a:sym typeface="Arial"/>
            </a:endParaRPr>
          </a:p>
          <a:p>
            <a:pPr indent="0" lvl="0" marL="0" rtl="0" algn="l">
              <a:spcBef>
                <a:spcPts val="1200"/>
              </a:spcBef>
              <a:spcAft>
                <a:spcPts val="1600"/>
              </a:spcAft>
              <a:buNone/>
            </a:pPr>
            <a:r>
              <a:t/>
            </a:r>
            <a:endParaRPr>
              <a:solidFill>
                <a:srgbClr val="FFFFFF"/>
              </a:solidFill>
            </a:endParaRPr>
          </a:p>
        </p:txBody>
      </p:sp>
      <p:sp>
        <p:nvSpPr>
          <p:cNvPr id="270" name="Google Shape;270;p21"/>
          <p:cNvSpPr txBox="1"/>
          <p:nvPr/>
        </p:nvSpPr>
        <p:spPr>
          <a:xfrm>
            <a:off x="3504850" y="1647759"/>
            <a:ext cx="607200" cy="6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71" name="Google Shape;271;p21"/>
          <p:cNvSpPr txBox="1"/>
          <p:nvPr>
            <p:ph idx="1" type="body"/>
          </p:nvPr>
        </p:nvSpPr>
        <p:spPr>
          <a:xfrm>
            <a:off x="4112119" y="1647783"/>
            <a:ext cx="4869900" cy="6261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n-GB">
                <a:solidFill>
                  <a:srgbClr val="FFFFFF"/>
                </a:solidFill>
              </a:rPr>
              <a:t>As a construction manager, in order to determine the amount of overtime, I need to see the laborers' overtime hours.</a:t>
            </a:r>
            <a:endParaRPr sz="1200">
              <a:solidFill>
                <a:srgbClr val="E6EDF3"/>
              </a:solidFill>
              <a:highlight>
                <a:srgbClr val="0D1117"/>
              </a:highlight>
              <a:latin typeface="Arial"/>
              <a:ea typeface="Arial"/>
              <a:cs typeface="Arial"/>
              <a:sym typeface="Arial"/>
            </a:endParaRPr>
          </a:p>
          <a:p>
            <a:pPr indent="0" lvl="0" marL="0" rtl="0" algn="l">
              <a:spcBef>
                <a:spcPts val="1200"/>
              </a:spcBef>
              <a:spcAft>
                <a:spcPts val="1600"/>
              </a:spcAft>
              <a:buNone/>
            </a:pPr>
            <a:r>
              <a:t/>
            </a:r>
            <a:endParaRPr>
              <a:solidFill>
                <a:srgbClr val="FFFFFF"/>
              </a:solidFill>
            </a:endParaRPr>
          </a:p>
        </p:txBody>
      </p:sp>
      <p:sp>
        <p:nvSpPr>
          <p:cNvPr id="272" name="Google Shape;272;p21"/>
          <p:cNvSpPr txBox="1"/>
          <p:nvPr/>
        </p:nvSpPr>
        <p:spPr>
          <a:xfrm>
            <a:off x="3504850" y="2355989"/>
            <a:ext cx="607200" cy="6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73" name="Google Shape;273;p21"/>
          <p:cNvSpPr txBox="1"/>
          <p:nvPr>
            <p:ph idx="1" type="body"/>
          </p:nvPr>
        </p:nvSpPr>
        <p:spPr>
          <a:xfrm>
            <a:off x="4112119" y="2356004"/>
            <a:ext cx="4869900" cy="6261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n-GB">
                <a:solidFill>
                  <a:srgbClr val="FFFFFF"/>
                </a:solidFill>
              </a:rPr>
              <a:t>As a construction manager, I want to be informed of an emergency labour situation so that I can notify to the emergency team.</a:t>
            </a:r>
            <a:endParaRPr sz="1200">
              <a:solidFill>
                <a:srgbClr val="E6EDF3"/>
              </a:solidFill>
              <a:highlight>
                <a:srgbClr val="0D1117"/>
              </a:highlight>
              <a:latin typeface="Arial"/>
              <a:ea typeface="Arial"/>
              <a:cs typeface="Arial"/>
              <a:sym typeface="Arial"/>
            </a:endParaRPr>
          </a:p>
          <a:p>
            <a:pPr indent="0" lvl="0" marL="0" rtl="0" algn="l">
              <a:spcBef>
                <a:spcPts val="1200"/>
              </a:spcBef>
              <a:spcAft>
                <a:spcPts val="1600"/>
              </a:spcAft>
              <a:buNone/>
            </a:pPr>
            <a:r>
              <a:t/>
            </a:r>
            <a:endParaRPr>
              <a:solidFill>
                <a:srgbClr val="FFFFFF"/>
              </a:solidFill>
            </a:endParaRPr>
          </a:p>
        </p:txBody>
      </p:sp>
      <p:sp>
        <p:nvSpPr>
          <p:cNvPr id="274" name="Google Shape;274;p21"/>
          <p:cNvSpPr txBox="1"/>
          <p:nvPr/>
        </p:nvSpPr>
        <p:spPr>
          <a:xfrm>
            <a:off x="3504850" y="3063861"/>
            <a:ext cx="607200" cy="6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04</a:t>
            </a:r>
            <a:endParaRPr sz="1300">
              <a:solidFill>
                <a:srgbClr val="FFFFFF"/>
              </a:solidFill>
            </a:endParaRPr>
          </a:p>
        </p:txBody>
      </p:sp>
      <p:sp>
        <p:nvSpPr>
          <p:cNvPr id="275" name="Google Shape;275;p21"/>
          <p:cNvSpPr txBox="1"/>
          <p:nvPr>
            <p:ph idx="1" type="body"/>
          </p:nvPr>
        </p:nvSpPr>
        <p:spPr>
          <a:xfrm>
            <a:off x="4112119" y="3063876"/>
            <a:ext cx="4869900" cy="6261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n-GB">
                <a:solidFill>
                  <a:srgbClr val="FFFFFF"/>
                </a:solidFill>
              </a:rPr>
              <a:t>As a labour, I want to notify the emergency alert so that I can get the emergency response.</a:t>
            </a:r>
            <a:endParaRPr sz="1200">
              <a:solidFill>
                <a:srgbClr val="E6EDF3"/>
              </a:solidFill>
              <a:highlight>
                <a:srgbClr val="0D1117"/>
              </a:highlight>
              <a:latin typeface="Arial"/>
              <a:ea typeface="Arial"/>
              <a:cs typeface="Arial"/>
              <a:sym typeface="Arial"/>
            </a:endParaRPr>
          </a:p>
          <a:p>
            <a:pPr indent="0" lvl="0" marL="0" rtl="0" algn="l">
              <a:spcBef>
                <a:spcPts val="1200"/>
              </a:spcBef>
              <a:spcAft>
                <a:spcPts val="1600"/>
              </a:spcAft>
              <a:buNone/>
            </a:pPr>
            <a:r>
              <a:t/>
            </a:r>
            <a:endParaRPr>
              <a:solidFill>
                <a:srgbClr val="FFFFFF"/>
              </a:solidFill>
            </a:endParaRPr>
          </a:p>
        </p:txBody>
      </p:sp>
      <p:pic>
        <p:nvPicPr>
          <p:cNvPr id="276" name="Google Shape;276;p21"/>
          <p:cNvPicPr preferRelativeResize="0"/>
          <p:nvPr/>
        </p:nvPicPr>
        <p:blipFill>
          <a:blip r:embed="rId3">
            <a:alphaModFix/>
          </a:blip>
          <a:stretch>
            <a:fillRect/>
          </a:stretch>
        </p:blipFill>
        <p:spPr>
          <a:xfrm>
            <a:off x="0" y="0"/>
            <a:ext cx="1180900" cy="1055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2"/>
          <p:cNvSpPr txBox="1"/>
          <p:nvPr>
            <p:ph idx="4294967295" type="subTitle"/>
          </p:nvPr>
        </p:nvSpPr>
        <p:spPr>
          <a:xfrm>
            <a:off x="1000175" y="83275"/>
            <a:ext cx="6013500" cy="320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sz="2400">
                <a:latin typeface="Montserrat"/>
                <a:ea typeface="Montserrat"/>
                <a:cs typeface="Montserrat"/>
                <a:sym typeface="Montserrat"/>
              </a:rPr>
              <a:t>User stories and acceptance criteria</a:t>
            </a:r>
            <a:endParaRPr b="1" sz="2300">
              <a:solidFill>
                <a:srgbClr val="E6EDF3"/>
              </a:solidFill>
              <a:highlight>
                <a:srgbClr val="0D1117"/>
              </a:highlight>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000"/>
          </a:p>
        </p:txBody>
      </p:sp>
      <p:sp>
        <p:nvSpPr>
          <p:cNvPr id="282" name="Google Shape;282;p22"/>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User Story 1:</a:t>
            </a:r>
            <a:endParaRPr/>
          </a:p>
        </p:txBody>
      </p:sp>
      <p:sp>
        <p:nvSpPr>
          <p:cNvPr id="283" name="Google Shape;283;p22"/>
          <p:cNvSpPr txBox="1"/>
          <p:nvPr>
            <p:ph idx="1" type="body"/>
          </p:nvPr>
        </p:nvSpPr>
        <p:spPr>
          <a:xfrm>
            <a:off x="632350" y="1567550"/>
            <a:ext cx="7242600" cy="1250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E6EDF3"/>
              </a:buClr>
              <a:buSzPts val="1200"/>
              <a:buFont typeface="Arial"/>
              <a:buAutoNum type="arabicPeriod"/>
            </a:pPr>
            <a:r>
              <a:rPr lang="en-GB" sz="1200">
                <a:latin typeface="Montserrat"/>
                <a:ea typeface="Montserrat"/>
                <a:cs typeface="Montserrat"/>
                <a:sym typeface="Montserrat"/>
              </a:rPr>
              <a:t>As a construction manager, I want to be informed that how many labours come to the construction site so that I can calculate and estimate the number of labours on the construction site.</a:t>
            </a:r>
            <a:endParaRPr sz="1200">
              <a:latin typeface="Montserrat"/>
              <a:ea typeface="Montserrat"/>
              <a:cs typeface="Montserrat"/>
              <a:sym typeface="Montserrat"/>
            </a:endParaRPr>
          </a:p>
          <a:p>
            <a:pPr indent="-304800" lvl="1" marL="914400" rtl="0" algn="l">
              <a:spcBef>
                <a:spcPts val="0"/>
              </a:spcBef>
              <a:spcAft>
                <a:spcPts val="0"/>
              </a:spcAft>
              <a:buClr>
                <a:srgbClr val="E6EDF3"/>
              </a:buClr>
              <a:buSzPts val="1200"/>
              <a:buFont typeface="Arial"/>
              <a:buChar char="○"/>
            </a:pPr>
            <a:r>
              <a:rPr lang="en-GB" sz="1200">
                <a:latin typeface="Montserrat"/>
                <a:ea typeface="Montserrat"/>
                <a:cs typeface="Montserrat"/>
                <a:sym typeface="Montserrat"/>
              </a:rPr>
              <a:t>Scenario: attendance of labours, given actual labours on the construction site, when the labours entering to the construction site, then verify the location and current status during working hours.</a:t>
            </a:r>
            <a:endParaRPr sz="1200">
              <a:latin typeface="Montserrat"/>
              <a:ea typeface="Montserrat"/>
              <a:cs typeface="Montserrat"/>
              <a:sym typeface="Montserrat"/>
            </a:endParaRPr>
          </a:p>
          <a:p>
            <a:pPr indent="0" lvl="0" marL="0" rtl="0" algn="l">
              <a:spcBef>
                <a:spcPts val="1200"/>
              </a:spcBef>
              <a:spcAft>
                <a:spcPts val="1600"/>
              </a:spcAft>
              <a:buNone/>
            </a:pPr>
            <a:r>
              <a:t/>
            </a:r>
            <a:endParaRPr>
              <a:solidFill>
                <a:srgbClr val="FFFFFF"/>
              </a:solidFill>
            </a:endParaRPr>
          </a:p>
        </p:txBody>
      </p:sp>
      <p:grpSp>
        <p:nvGrpSpPr>
          <p:cNvPr id="284" name="Google Shape;284;p22"/>
          <p:cNvGrpSpPr/>
          <p:nvPr/>
        </p:nvGrpSpPr>
        <p:grpSpPr>
          <a:xfrm>
            <a:off x="3950350" y="3154500"/>
            <a:ext cx="1018200" cy="1018200"/>
            <a:chOff x="1359550" y="3154500"/>
            <a:chExt cx="1018200" cy="1018200"/>
          </a:xfrm>
        </p:grpSpPr>
        <p:sp>
          <p:nvSpPr>
            <p:cNvPr id="285" name="Google Shape;285;p22"/>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a:off x="1409800" y="3204750"/>
              <a:ext cx="917700" cy="917700"/>
            </a:xfrm>
            <a:prstGeom prst="pie">
              <a:avLst>
                <a:gd fmla="val 0" name="adj1"/>
                <a:gd fmla="val 21564983"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 name="Google Shape;289;p22"/>
          <p:cNvSpPr txBox="1"/>
          <p:nvPr/>
        </p:nvSpPr>
        <p:spPr>
          <a:xfrm>
            <a:off x="3928825"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Result</a:t>
            </a:r>
            <a:endParaRPr sz="800">
              <a:solidFill>
                <a:schemeClr val="lt1"/>
              </a:solidFill>
              <a:latin typeface="Lato"/>
              <a:ea typeface="Lato"/>
              <a:cs typeface="Lato"/>
              <a:sym typeface="Lato"/>
            </a:endParaRPr>
          </a:p>
        </p:txBody>
      </p:sp>
      <p:sp>
        <p:nvSpPr>
          <p:cNvPr id="290" name="Google Shape;290;p22"/>
          <p:cNvSpPr txBox="1"/>
          <p:nvPr/>
        </p:nvSpPr>
        <p:spPr>
          <a:xfrm>
            <a:off x="42250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100%</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id="291" name="Google Shape;291;p22"/>
          <p:cNvPicPr preferRelativeResize="0"/>
          <p:nvPr/>
        </p:nvPicPr>
        <p:blipFill rotWithShape="1">
          <a:blip r:embed="rId3">
            <a:alphaModFix/>
          </a:blip>
          <a:srcRect b="0" l="32981" r="32978" t="0"/>
          <a:stretch/>
        </p:blipFill>
        <p:spPr>
          <a:xfrm rot="10800000">
            <a:off x="6246005" y="1"/>
            <a:ext cx="2898000" cy="2691600"/>
          </a:xfrm>
          <a:prstGeom prst="rtTriangle">
            <a:avLst/>
          </a:prstGeom>
          <a:noFill/>
          <a:ln>
            <a:noFill/>
          </a:ln>
        </p:spPr>
      </p:pic>
      <p:pic>
        <p:nvPicPr>
          <p:cNvPr id="292" name="Google Shape;292;p22"/>
          <p:cNvPicPr preferRelativeResize="0"/>
          <p:nvPr/>
        </p:nvPicPr>
        <p:blipFill>
          <a:blip r:embed="rId4">
            <a:alphaModFix/>
          </a:blip>
          <a:stretch>
            <a:fillRect/>
          </a:stretch>
        </p:blipFill>
        <p:spPr>
          <a:xfrm>
            <a:off x="0" y="0"/>
            <a:ext cx="1180900" cy="1055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3"/>
          <p:cNvSpPr txBox="1"/>
          <p:nvPr>
            <p:ph idx="4294967295" type="subTitle"/>
          </p:nvPr>
        </p:nvSpPr>
        <p:spPr>
          <a:xfrm>
            <a:off x="1000175" y="83275"/>
            <a:ext cx="6013500" cy="320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sz="2400">
                <a:latin typeface="Montserrat"/>
                <a:ea typeface="Montserrat"/>
                <a:cs typeface="Montserrat"/>
                <a:sym typeface="Montserrat"/>
              </a:rPr>
              <a:t>User stories and acceptance criteria</a:t>
            </a:r>
            <a:endParaRPr b="1" sz="2300">
              <a:solidFill>
                <a:srgbClr val="E6EDF3"/>
              </a:solidFill>
              <a:highlight>
                <a:srgbClr val="0D1117"/>
              </a:highlight>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000"/>
          </a:p>
        </p:txBody>
      </p:sp>
      <p:sp>
        <p:nvSpPr>
          <p:cNvPr id="298" name="Google Shape;298;p23"/>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User Story 2:</a:t>
            </a:r>
            <a:endParaRPr/>
          </a:p>
        </p:txBody>
      </p:sp>
      <p:sp>
        <p:nvSpPr>
          <p:cNvPr id="299" name="Google Shape;299;p23"/>
          <p:cNvSpPr txBox="1"/>
          <p:nvPr>
            <p:ph idx="1" type="body"/>
          </p:nvPr>
        </p:nvSpPr>
        <p:spPr>
          <a:xfrm>
            <a:off x="632350" y="1567550"/>
            <a:ext cx="7242600" cy="12507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n-GB" sz="1200">
                <a:latin typeface="Montserrat"/>
                <a:ea typeface="Montserrat"/>
                <a:cs typeface="Montserrat"/>
                <a:sym typeface="Montserrat"/>
              </a:rPr>
              <a:t>2.     As a construction manager, in order to determine the amount of overtime, I need to see the laborers' overtime hours.</a:t>
            </a:r>
            <a:endParaRPr sz="1200">
              <a:latin typeface="Montserrat"/>
              <a:ea typeface="Montserrat"/>
              <a:cs typeface="Montserrat"/>
              <a:sym typeface="Montserrat"/>
            </a:endParaRPr>
          </a:p>
          <a:p>
            <a:pPr indent="-304800" lvl="1" marL="914400" rtl="0" algn="l">
              <a:spcBef>
                <a:spcPts val="1200"/>
              </a:spcBef>
              <a:spcAft>
                <a:spcPts val="0"/>
              </a:spcAft>
              <a:buClr>
                <a:srgbClr val="E6EDF3"/>
              </a:buClr>
              <a:buSzPts val="1200"/>
              <a:buFont typeface="Arial"/>
              <a:buChar char="○"/>
            </a:pPr>
            <a:r>
              <a:rPr lang="en-GB" sz="1200">
                <a:latin typeface="Montserrat"/>
                <a:ea typeface="Montserrat"/>
                <a:cs typeface="Montserrat"/>
                <a:sym typeface="Montserrat"/>
              </a:rPr>
              <a:t>Scenario: labour after working hours, given number of labours, when stay working on construction site.</a:t>
            </a:r>
            <a:endParaRPr sz="1200">
              <a:solidFill>
                <a:srgbClr val="E6EDF3"/>
              </a:solidFill>
              <a:highlight>
                <a:srgbClr val="0D1117"/>
              </a:highlight>
              <a:latin typeface="Arial"/>
              <a:ea typeface="Arial"/>
              <a:cs typeface="Arial"/>
              <a:sym typeface="Arial"/>
            </a:endParaRPr>
          </a:p>
          <a:p>
            <a:pPr indent="0" lvl="0" marL="0" rtl="0" algn="l">
              <a:spcBef>
                <a:spcPts val="1200"/>
              </a:spcBef>
              <a:spcAft>
                <a:spcPts val="1600"/>
              </a:spcAft>
              <a:buNone/>
            </a:pPr>
            <a:r>
              <a:t/>
            </a:r>
            <a:endParaRPr sz="1200">
              <a:latin typeface="Montserrat"/>
              <a:ea typeface="Montserrat"/>
              <a:cs typeface="Montserrat"/>
              <a:sym typeface="Montserrat"/>
            </a:endParaRPr>
          </a:p>
        </p:txBody>
      </p:sp>
      <p:grpSp>
        <p:nvGrpSpPr>
          <p:cNvPr id="300" name="Google Shape;300;p23"/>
          <p:cNvGrpSpPr/>
          <p:nvPr/>
        </p:nvGrpSpPr>
        <p:grpSpPr>
          <a:xfrm>
            <a:off x="3950350" y="3154500"/>
            <a:ext cx="1018200" cy="1018200"/>
            <a:chOff x="1359550" y="3154500"/>
            <a:chExt cx="1018200" cy="1018200"/>
          </a:xfrm>
        </p:grpSpPr>
        <p:sp>
          <p:nvSpPr>
            <p:cNvPr id="301" name="Google Shape;301;p23"/>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3"/>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3"/>
            <p:cNvSpPr/>
            <p:nvPr/>
          </p:nvSpPr>
          <p:spPr>
            <a:xfrm>
              <a:off x="1409800" y="3204750"/>
              <a:ext cx="917700" cy="917700"/>
            </a:xfrm>
            <a:prstGeom prst="pie">
              <a:avLst>
                <a:gd fmla="val 0" name="adj1"/>
                <a:gd fmla="val 21564983"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3"/>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23"/>
          <p:cNvSpPr txBox="1"/>
          <p:nvPr/>
        </p:nvSpPr>
        <p:spPr>
          <a:xfrm>
            <a:off x="3928825"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Result</a:t>
            </a:r>
            <a:endParaRPr sz="800">
              <a:solidFill>
                <a:schemeClr val="lt1"/>
              </a:solidFill>
              <a:latin typeface="Lato"/>
              <a:ea typeface="Lato"/>
              <a:cs typeface="Lato"/>
              <a:sym typeface="Lato"/>
            </a:endParaRPr>
          </a:p>
        </p:txBody>
      </p:sp>
      <p:sp>
        <p:nvSpPr>
          <p:cNvPr id="306" name="Google Shape;306;p23"/>
          <p:cNvSpPr txBox="1"/>
          <p:nvPr/>
        </p:nvSpPr>
        <p:spPr>
          <a:xfrm>
            <a:off x="42250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100%</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id="307" name="Google Shape;307;p23"/>
          <p:cNvPicPr preferRelativeResize="0"/>
          <p:nvPr/>
        </p:nvPicPr>
        <p:blipFill rotWithShape="1">
          <a:blip r:embed="rId3">
            <a:alphaModFix/>
          </a:blip>
          <a:srcRect b="0" l="21957" r="21957" t="0"/>
          <a:stretch/>
        </p:blipFill>
        <p:spPr>
          <a:xfrm rot="10800000">
            <a:off x="6246005" y="1"/>
            <a:ext cx="2898000" cy="2691600"/>
          </a:xfrm>
          <a:prstGeom prst="rtTriangle">
            <a:avLst/>
          </a:prstGeom>
          <a:noFill/>
          <a:ln>
            <a:noFill/>
          </a:ln>
        </p:spPr>
      </p:pic>
      <p:pic>
        <p:nvPicPr>
          <p:cNvPr id="308" name="Google Shape;308;p23"/>
          <p:cNvPicPr preferRelativeResize="0"/>
          <p:nvPr/>
        </p:nvPicPr>
        <p:blipFill>
          <a:blip r:embed="rId4">
            <a:alphaModFix/>
          </a:blip>
          <a:stretch>
            <a:fillRect/>
          </a:stretch>
        </p:blipFill>
        <p:spPr>
          <a:xfrm>
            <a:off x="0" y="0"/>
            <a:ext cx="1180900" cy="1055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4"/>
          <p:cNvSpPr txBox="1"/>
          <p:nvPr>
            <p:ph idx="4294967295" type="subTitle"/>
          </p:nvPr>
        </p:nvSpPr>
        <p:spPr>
          <a:xfrm>
            <a:off x="1058425" y="17475"/>
            <a:ext cx="6013500" cy="320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sz="2400">
                <a:latin typeface="Montserrat"/>
                <a:ea typeface="Montserrat"/>
                <a:cs typeface="Montserrat"/>
                <a:sym typeface="Montserrat"/>
              </a:rPr>
              <a:t>User stories and acceptance </a:t>
            </a:r>
            <a:endParaRPr sz="11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t/>
            </a:r>
            <a:endParaRPr sz="1000"/>
          </a:p>
        </p:txBody>
      </p:sp>
      <p:sp>
        <p:nvSpPr>
          <p:cNvPr id="314" name="Google Shape;314;p24"/>
          <p:cNvSpPr txBox="1"/>
          <p:nvPr>
            <p:ph type="title"/>
          </p:nvPr>
        </p:nvSpPr>
        <p:spPr>
          <a:xfrm>
            <a:off x="1297500" y="918225"/>
            <a:ext cx="21405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User Story 3:</a:t>
            </a:r>
            <a:endParaRPr/>
          </a:p>
        </p:txBody>
      </p:sp>
      <p:sp>
        <p:nvSpPr>
          <p:cNvPr id="315" name="Google Shape;315;p24"/>
          <p:cNvSpPr txBox="1"/>
          <p:nvPr>
            <p:ph idx="1" type="body"/>
          </p:nvPr>
        </p:nvSpPr>
        <p:spPr>
          <a:xfrm>
            <a:off x="632350" y="1643750"/>
            <a:ext cx="7242600" cy="18534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n-GB" sz="1200">
                <a:solidFill>
                  <a:srgbClr val="E6EDF3"/>
                </a:solidFill>
                <a:highlight>
                  <a:srgbClr val="0D1117"/>
                </a:highlight>
                <a:latin typeface="Arial"/>
                <a:ea typeface="Arial"/>
                <a:cs typeface="Arial"/>
                <a:sym typeface="Arial"/>
              </a:rPr>
              <a:t>3. </a:t>
            </a:r>
            <a:r>
              <a:rPr lang="en-GB" sz="1200">
                <a:latin typeface="Montserrat"/>
                <a:ea typeface="Montserrat"/>
                <a:cs typeface="Montserrat"/>
                <a:sym typeface="Montserrat"/>
              </a:rPr>
              <a:t>As a construction manager, I want to be informed of an emergency labour situation so that I can notify to the emergency team.</a:t>
            </a:r>
            <a:endParaRPr sz="1200">
              <a:latin typeface="Montserrat"/>
              <a:ea typeface="Montserrat"/>
              <a:cs typeface="Montserrat"/>
              <a:sym typeface="Montserrat"/>
            </a:endParaRPr>
          </a:p>
          <a:p>
            <a:pPr indent="-304800" lvl="0" marL="457200" rtl="0" algn="l">
              <a:spcBef>
                <a:spcPts val="1200"/>
              </a:spcBef>
              <a:spcAft>
                <a:spcPts val="0"/>
              </a:spcAft>
              <a:buSzPts val="1200"/>
              <a:buFont typeface="Montserrat"/>
              <a:buChar char="●"/>
            </a:pPr>
            <a:r>
              <a:rPr lang="en-GB" sz="1200">
                <a:latin typeface="Montserrat"/>
                <a:ea typeface="Montserrat"/>
                <a:cs typeface="Montserrat"/>
                <a:sym typeface="Montserrat"/>
              </a:rPr>
              <a:t>Scenario: Emergency aid needed, given Wifi Connection, when Emergency needed from injured labour, then necessary data of injured labour will send to the construction supervisor with Wifi Connection to call emergency team.</a:t>
            </a:r>
            <a:endParaRPr sz="1200">
              <a:latin typeface="Montserrat"/>
              <a:ea typeface="Montserrat"/>
              <a:cs typeface="Montserrat"/>
              <a:sym typeface="Montserrat"/>
            </a:endParaRPr>
          </a:p>
          <a:p>
            <a:pPr indent="0" lvl="0" marL="914400" rtl="0" algn="l">
              <a:spcBef>
                <a:spcPts val="1200"/>
              </a:spcBef>
              <a:spcAft>
                <a:spcPts val="0"/>
              </a:spcAft>
              <a:buNone/>
            </a:pPr>
            <a:r>
              <a:t/>
            </a:r>
            <a:endParaRPr sz="1200">
              <a:latin typeface="Montserrat"/>
              <a:ea typeface="Montserrat"/>
              <a:cs typeface="Montserrat"/>
              <a:sym typeface="Montserrat"/>
            </a:endParaRPr>
          </a:p>
          <a:p>
            <a:pPr indent="0" lvl="0" marL="0" rtl="0" algn="l">
              <a:spcBef>
                <a:spcPts val="1200"/>
              </a:spcBef>
              <a:spcAft>
                <a:spcPts val="1600"/>
              </a:spcAft>
              <a:buNone/>
            </a:pPr>
            <a:r>
              <a:t/>
            </a:r>
            <a:endParaRPr sz="1200">
              <a:latin typeface="Montserrat"/>
              <a:ea typeface="Montserrat"/>
              <a:cs typeface="Montserrat"/>
              <a:sym typeface="Montserrat"/>
            </a:endParaRPr>
          </a:p>
        </p:txBody>
      </p:sp>
      <p:grpSp>
        <p:nvGrpSpPr>
          <p:cNvPr id="316" name="Google Shape;316;p24"/>
          <p:cNvGrpSpPr/>
          <p:nvPr/>
        </p:nvGrpSpPr>
        <p:grpSpPr>
          <a:xfrm>
            <a:off x="3950350" y="3230700"/>
            <a:ext cx="1018200" cy="1018200"/>
            <a:chOff x="1359550" y="3154500"/>
            <a:chExt cx="1018200" cy="1018200"/>
          </a:xfrm>
        </p:grpSpPr>
        <p:sp>
          <p:nvSpPr>
            <p:cNvPr id="317" name="Google Shape;317;p24"/>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4"/>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4"/>
            <p:cNvSpPr/>
            <p:nvPr/>
          </p:nvSpPr>
          <p:spPr>
            <a:xfrm>
              <a:off x="1409800" y="3204750"/>
              <a:ext cx="917700" cy="917700"/>
            </a:xfrm>
            <a:prstGeom prst="pie">
              <a:avLst>
                <a:gd fmla="val 0" name="adj1"/>
                <a:gd fmla="val 21564983"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24"/>
          <p:cNvSpPr txBox="1"/>
          <p:nvPr/>
        </p:nvSpPr>
        <p:spPr>
          <a:xfrm>
            <a:off x="3928825" y="43219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Result</a:t>
            </a:r>
            <a:endParaRPr sz="800">
              <a:solidFill>
                <a:schemeClr val="lt1"/>
              </a:solidFill>
              <a:latin typeface="Lato"/>
              <a:ea typeface="Lato"/>
              <a:cs typeface="Lato"/>
              <a:sym typeface="Lato"/>
            </a:endParaRPr>
          </a:p>
        </p:txBody>
      </p:sp>
      <p:sp>
        <p:nvSpPr>
          <p:cNvPr id="322" name="Google Shape;322;p24"/>
          <p:cNvSpPr txBox="1"/>
          <p:nvPr/>
        </p:nvSpPr>
        <p:spPr>
          <a:xfrm>
            <a:off x="42250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100%</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id="323" name="Google Shape;323;p24"/>
          <p:cNvPicPr preferRelativeResize="0"/>
          <p:nvPr/>
        </p:nvPicPr>
        <p:blipFill>
          <a:blip r:embed="rId3">
            <a:alphaModFix/>
          </a:blip>
          <a:stretch>
            <a:fillRect/>
          </a:stretch>
        </p:blipFill>
        <p:spPr>
          <a:xfrm>
            <a:off x="4489625" y="0"/>
            <a:ext cx="4696200" cy="1484700"/>
          </a:xfrm>
          <a:prstGeom prst="diagStripe">
            <a:avLst>
              <a:gd fmla="val 50000" name="adj"/>
            </a:avLst>
          </a:prstGeom>
          <a:noFill/>
          <a:ln>
            <a:noFill/>
          </a:ln>
        </p:spPr>
      </p:pic>
      <p:pic>
        <p:nvPicPr>
          <p:cNvPr id="324" name="Google Shape;324;p24"/>
          <p:cNvPicPr preferRelativeResize="0"/>
          <p:nvPr/>
        </p:nvPicPr>
        <p:blipFill>
          <a:blip r:embed="rId4">
            <a:alphaModFix/>
          </a:blip>
          <a:stretch>
            <a:fillRect/>
          </a:stretch>
        </p:blipFill>
        <p:spPr>
          <a:xfrm>
            <a:off x="0" y="0"/>
            <a:ext cx="1180900" cy="1055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5"/>
          <p:cNvSpPr txBox="1"/>
          <p:nvPr>
            <p:ph idx="4294967295" type="subTitle"/>
          </p:nvPr>
        </p:nvSpPr>
        <p:spPr>
          <a:xfrm>
            <a:off x="1134625" y="93675"/>
            <a:ext cx="6013500" cy="320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sz="2400">
                <a:latin typeface="Montserrat"/>
                <a:ea typeface="Montserrat"/>
                <a:cs typeface="Montserrat"/>
                <a:sym typeface="Montserrat"/>
              </a:rPr>
              <a:t>User stories and acceptance </a:t>
            </a:r>
            <a:endParaRPr sz="11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t/>
            </a:r>
            <a:endParaRPr sz="1000"/>
          </a:p>
        </p:txBody>
      </p:sp>
      <p:sp>
        <p:nvSpPr>
          <p:cNvPr id="330" name="Google Shape;330;p25"/>
          <p:cNvSpPr txBox="1"/>
          <p:nvPr>
            <p:ph type="title"/>
          </p:nvPr>
        </p:nvSpPr>
        <p:spPr>
          <a:xfrm>
            <a:off x="1297500" y="918225"/>
            <a:ext cx="21405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User Story 4:</a:t>
            </a:r>
            <a:endParaRPr/>
          </a:p>
        </p:txBody>
      </p:sp>
      <p:sp>
        <p:nvSpPr>
          <p:cNvPr id="331" name="Google Shape;331;p25"/>
          <p:cNvSpPr txBox="1"/>
          <p:nvPr>
            <p:ph idx="1" type="body"/>
          </p:nvPr>
        </p:nvSpPr>
        <p:spPr>
          <a:xfrm>
            <a:off x="632350" y="1643750"/>
            <a:ext cx="7242600" cy="18534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n-GB" sz="1200">
                <a:latin typeface="Montserrat"/>
                <a:ea typeface="Montserrat"/>
                <a:cs typeface="Montserrat"/>
                <a:sym typeface="Montserrat"/>
              </a:rPr>
              <a:t>4.  As a labour, I want to notify the emergency alert so that I can get the emergency respond.</a:t>
            </a:r>
            <a:endParaRPr sz="1200">
              <a:latin typeface="Montserrat"/>
              <a:ea typeface="Montserrat"/>
              <a:cs typeface="Montserrat"/>
              <a:sym typeface="Montserrat"/>
            </a:endParaRPr>
          </a:p>
          <a:p>
            <a:pPr indent="-304800" lvl="1" marL="914400" rtl="0" algn="l">
              <a:spcBef>
                <a:spcPts val="1200"/>
              </a:spcBef>
              <a:spcAft>
                <a:spcPts val="0"/>
              </a:spcAft>
              <a:buClr>
                <a:srgbClr val="E6EDF3"/>
              </a:buClr>
              <a:buSzPts val="1200"/>
              <a:buFont typeface="Arial"/>
              <a:buChar char="○"/>
            </a:pPr>
            <a:r>
              <a:rPr lang="en-GB" sz="1200">
                <a:latin typeface="Montserrat"/>
                <a:ea typeface="Montserrat"/>
                <a:cs typeface="Montserrat"/>
                <a:sym typeface="Montserrat"/>
              </a:rPr>
              <a:t>Scenario: The labour is injured, given Wifi connection, when injury </a:t>
            </a:r>
            <a:r>
              <a:rPr lang="en-GB" sz="1200">
                <a:latin typeface="Montserrat"/>
                <a:ea typeface="Montserrat"/>
                <a:cs typeface="Montserrat"/>
                <a:sym typeface="Montserrat"/>
              </a:rPr>
              <a:t>happened</a:t>
            </a:r>
            <a:r>
              <a:rPr lang="en-GB" sz="1200">
                <a:latin typeface="Montserrat"/>
                <a:ea typeface="Montserrat"/>
                <a:cs typeface="Montserrat"/>
                <a:sym typeface="Montserrat"/>
              </a:rPr>
              <a:t>, then I will press the injured alert button.</a:t>
            </a:r>
            <a:endParaRPr sz="1200">
              <a:latin typeface="Montserrat"/>
              <a:ea typeface="Montserrat"/>
              <a:cs typeface="Montserrat"/>
              <a:sym typeface="Montserrat"/>
            </a:endParaRPr>
          </a:p>
          <a:p>
            <a:pPr indent="-304800" lvl="1" marL="914400" rtl="0" algn="l">
              <a:spcBef>
                <a:spcPts val="0"/>
              </a:spcBef>
              <a:spcAft>
                <a:spcPts val="0"/>
              </a:spcAft>
              <a:buClr>
                <a:srgbClr val="E6EDF3"/>
              </a:buClr>
              <a:buSzPts val="1200"/>
              <a:buFont typeface="Arial"/>
              <a:buChar char="○"/>
            </a:pPr>
            <a:r>
              <a:rPr lang="en-GB" sz="1200">
                <a:latin typeface="Montserrat"/>
                <a:ea typeface="Montserrat"/>
                <a:cs typeface="Montserrat"/>
                <a:sym typeface="Montserrat"/>
              </a:rPr>
              <a:t>Scenario: Fire Case, given Wifi connection, when Fire burning occurs, then I will press the fire alert button.</a:t>
            </a:r>
            <a:endParaRPr sz="1200">
              <a:latin typeface="Montserrat"/>
              <a:ea typeface="Montserrat"/>
              <a:cs typeface="Montserrat"/>
              <a:sym typeface="Montserrat"/>
            </a:endParaRPr>
          </a:p>
          <a:p>
            <a:pPr indent="0" lvl="0" marL="457200" rtl="0" algn="l">
              <a:spcBef>
                <a:spcPts val="1200"/>
              </a:spcBef>
              <a:spcAft>
                <a:spcPts val="0"/>
              </a:spcAft>
              <a:buNone/>
            </a:pPr>
            <a:r>
              <a:t/>
            </a:r>
            <a:endParaRPr sz="1200">
              <a:solidFill>
                <a:srgbClr val="E6EDF3"/>
              </a:solidFill>
              <a:highlight>
                <a:srgbClr val="0D1117"/>
              </a:highlight>
              <a:latin typeface="Arial"/>
              <a:ea typeface="Arial"/>
              <a:cs typeface="Arial"/>
              <a:sym typeface="Arial"/>
            </a:endParaRPr>
          </a:p>
          <a:p>
            <a:pPr indent="0" lvl="0" marL="914400" rtl="0" algn="l">
              <a:spcBef>
                <a:spcPts val="1200"/>
              </a:spcBef>
              <a:spcAft>
                <a:spcPts val="0"/>
              </a:spcAft>
              <a:buNone/>
            </a:pPr>
            <a:r>
              <a:t/>
            </a:r>
            <a:endParaRPr sz="1200">
              <a:latin typeface="Montserrat"/>
              <a:ea typeface="Montserrat"/>
              <a:cs typeface="Montserrat"/>
              <a:sym typeface="Montserrat"/>
            </a:endParaRPr>
          </a:p>
          <a:p>
            <a:pPr indent="0" lvl="0" marL="0" rtl="0" algn="l">
              <a:spcBef>
                <a:spcPts val="1200"/>
              </a:spcBef>
              <a:spcAft>
                <a:spcPts val="1600"/>
              </a:spcAft>
              <a:buNone/>
            </a:pPr>
            <a:r>
              <a:t/>
            </a:r>
            <a:endParaRPr sz="1200">
              <a:latin typeface="Montserrat"/>
              <a:ea typeface="Montserrat"/>
              <a:cs typeface="Montserrat"/>
              <a:sym typeface="Montserrat"/>
            </a:endParaRPr>
          </a:p>
        </p:txBody>
      </p:sp>
      <p:grpSp>
        <p:nvGrpSpPr>
          <p:cNvPr id="332" name="Google Shape;332;p25"/>
          <p:cNvGrpSpPr/>
          <p:nvPr/>
        </p:nvGrpSpPr>
        <p:grpSpPr>
          <a:xfrm>
            <a:off x="3950350" y="3230700"/>
            <a:ext cx="1018200" cy="1018200"/>
            <a:chOff x="1359550" y="3154500"/>
            <a:chExt cx="1018200" cy="1018200"/>
          </a:xfrm>
        </p:grpSpPr>
        <p:sp>
          <p:nvSpPr>
            <p:cNvPr id="333" name="Google Shape;333;p25"/>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5"/>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5"/>
            <p:cNvSpPr/>
            <p:nvPr/>
          </p:nvSpPr>
          <p:spPr>
            <a:xfrm>
              <a:off x="1409800" y="3204750"/>
              <a:ext cx="917700" cy="917700"/>
            </a:xfrm>
            <a:prstGeom prst="pie">
              <a:avLst>
                <a:gd fmla="val 0" name="adj1"/>
                <a:gd fmla="val 21564983"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5"/>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25"/>
          <p:cNvSpPr txBox="1"/>
          <p:nvPr/>
        </p:nvSpPr>
        <p:spPr>
          <a:xfrm>
            <a:off x="3928825" y="43219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Result</a:t>
            </a:r>
            <a:endParaRPr sz="800">
              <a:solidFill>
                <a:schemeClr val="lt1"/>
              </a:solidFill>
              <a:latin typeface="Lato"/>
              <a:ea typeface="Lato"/>
              <a:cs typeface="Lato"/>
              <a:sym typeface="Lato"/>
            </a:endParaRPr>
          </a:p>
        </p:txBody>
      </p:sp>
      <p:sp>
        <p:nvSpPr>
          <p:cNvPr id="338" name="Google Shape;338;p25"/>
          <p:cNvSpPr txBox="1"/>
          <p:nvPr/>
        </p:nvSpPr>
        <p:spPr>
          <a:xfrm>
            <a:off x="42250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100%</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id="339" name="Google Shape;339;p25"/>
          <p:cNvPicPr preferRelativeResize="0"/>
          <p:nvPr/>
        </p:nvPicPr>
        <p:blipFill rotWithShape="1">
          <a:blip r:embed="rId3">
            <a:alphaModFix/>
          </a:blip>
          <a:srcRect b="-100820" l="1536" r="2457" t="22345"/>
          <a:stretch/>
        </p:blipFill>
        <p:spPr>
          <a:xfrm>
            <a:off x="5459275" y="0"/>
            <a:ext cx="3621000" cy="3846300"/>
          </a:xfrm>
          <a:prstGeom prst="diagStripe">
            <a:avLst>
              <a:gd fmla="val 50000" name="adj"/>
            </a:avLst>
          </a:prstGeom>
          <a:noFill/>
          <a:ln>
            <a:noFill/>
          </a:ln>
        </p:spPr>
      </p:pic>
      <p:pic>
        <p:nvPicPr>
          <p:cNvPr id="340" name="Google Shape;340;p25"/>
          <p:cNvPicPr preferRelativeResize="0"/>
          <p:nvPr/>
        </p:nvPicPr>
        <p:blipFill>
          <a:blip r:embed="rId4">
            <a:alphaModFix/>
          </a:blip>
          <a:stretch>
            <a:fillRect/>
          </a:stretch>
        </p:blipFill>
        <p:spPr>
          <a:xfrm>
            <a:off x="0" y="0"/>
            <a:ext cx="1180900" cy="1055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